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8" r:id="rId2"/>
    <p:sldId id="281" r:id="rId3"/>
    <p:sldId id="261" r:id="rId4"/>
    <p:sldId id="272" r:id="rId5"/>
    <p:sldId id="273" r:id="rId6"/>
    <p:sldId id="274" r:id="rId7"/>
    <p:sldId id="275" r:id="rId8"/>
    <p:sldId id="270" r:id="rId9"/>
    <p:sldId id="276" r:id="rId10"/>
    <p:sldId id="277" r:id="rId11"/>
    <p:sldId id="278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00"/>
    <a:srgbClr val="006600"/>
    <a:srgbClr val="008000"/>
    <a:srgbClr val="3371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79613" autoAdjust="0"/>
  </p:normalViewPr>
  <p:slideViewPr>
    <p:cSldViewPr snapToGrid="0">
      <p:cViewPr varScale="1">
        <p:scale>
          <a:sx n="53" d="100"/>
          <a:sy n="53" d="100"/>
        </p:scale>
        <p:origin x="-18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E7047-86BC-4D65-B72A-557BEBBE510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AAA8D1E-1626-4953-BE18-748240BA1026}">
      <dgm:prSet phldrT="[Texte]" custT="1"/>
      <dgm:spPr/>
      <dgm:t>
        <a:bodyPr/>
        <a:lstStyle/>
        <a:p>
          <a:r>
            <a:rPr lang="fr-BE" sz="1200" dirty="0"/>
            <a:t>Identification of the data to </a:t>
          </a:r>
          <a:r>
            <a:rPr lang="fr-BE" sz="1200" dirty="0" err="1"/>
            <a:t>be</a:t>
          </a:r>
          <a:r>
            <a:rPr lang="fr-BE" sz="1200" dirty="0"/>
            <a:t> </a:t>
          </a:r>
          <a:r>
            <a:rPr lang="fr-BE" sz="1200" dirty="0" err="1"/>
            <a:t>collected</a:t>
          </a:r>
          <a:endParaRPr lang="fr-BE" sz="1200" dirty="0"/>
        </a:p>
      </dgm:t>
    </dgm:pt>
    <dgm:pt modelId="{B86C731D-115F-4DB3-B908-2E7648EA913D}" type="parTrans" cxnId="{7150BFBF-CDD7-4BAF-B2F2-3EF79337F7E3}">
      <dgm:prSet/>
      <dgm:spPr/>
      <dgm:t>
        <a:bodyPr/>
        <a:lstStyle/>
        <a:p>
          <a:endParaRPr lang="fr-BE"/>
        </a:p>
      </dgm:t>
    </dgm:pt>
    <dgm:pt modelId="{13F89796-F595-42BD-B12E-54E9F9CE96F5}" type="sibTrans" cxnId="{7150BFBF-CDD7-4BAF-B2F2-3EF79337F7E3}">
      <dgm:prSet/>
      <dgm:spPr/>
      <dgm:t>
        <a:bodyPr/>
        <a:lstStyle/>
        <a:p>
          <a:endParaRPr lang="fr-BE"/>
        </a:p>
      </dgm:t>
    </dgm:pt>
    <dgm:pt modelId="{BE67618A-9609-4E80-89E6-56AF17B56EFD}">
      <dgm:prSet phldrT="[Texte]" custT="1"/>
      <dgm:spPr/>
      <dgm:t>
        <a:bodyPr/>
        <a:lstStyle/>
        <a:p>
          <a:r>
            <a:rPr lang="en-US" sz="1200" noProof="0" dirty="0"/>
            <a:t>Data collection and online encoding</a:t>
          </a:r>
        </a:p>
      </dgm:t>
    </dgm:pt>
    <dgm:pt modelId="{D415A983-E016-4844-9781-B62190956183}" type="parTrans" cxnId="{D71A0E48-5709-4956-8144-A474D48D518E}">
      <dgm:prSet/>
      <dgm:spPr/>
      <dgm:t>
        <a:bodyPr/>
        <a:lstStyle/>
        <a:p>
          <a:endParaRPr lang="fr-BE"/>
        </a:p>
      </dgm:t>
    </dgm:pt>
    <dgm:pt modelId="{2251B284-DD5F-4B1B-88F2-233C05E0B4A8}" type="sibTrans" cxnId="{D71A0E48-5709-4956-8144-A474D48D518E}">
      <dgm:prSet/>
      <dgm:spPr/>
      <dgm:t>
        <a:bodyPr/>
        <a:lstStyle/>
        <a:p>
          <a:endParaRPr lang="fr-BE"/>
        </a:p>
      </dgm:t>
    </dgm:pt>
    <dgm:pt modelId="{C4DCF30D-938C-4854-868A-E51A7FE06399}">
      <dgm:prSet custT="1"/>
      <dgm:spPr/>
      <dgm:t>
        <a:bodyPr/>
        <a:lstStyle/>
        <a:p>
          <a:r>
            <a:rPr lang="fr-FR" sz="1200" dirty="0"/>
            <a:t>Updates, corrections and validation</a:t>
          </a:r>
          <a:endParaRPr lang="fr-BE" sz="1200" dirty="0"/>
        </a:p>
      </dgm:t>
    </dgm:pt>
    <dgm:pt modelId="{D79820BE-7E6B-4891-B004-87566EB9C12B}" type="parTrans" cxnId="{2C2EF742-2691-40F0-9E95-DD0DF7FF8EF8}">
      <dgm:prSet/>
      <dgm:spPr/>
      <dgm:t>
        <a:bodyPr/>
        <a:lstStyle/>
        <a:p>
          <a:endParaRPr lang="fr-BE"/>
        </a:p>
      </dgm:t>
    </dgm:pt>
    <dgm:pt modelId="{69134F19-29B7-4646-A674-4D05884837AC}" type="sibTrans" cxnId="{2C2EF742-2691-40F0-9E95-DD0DF7FF8EF8}">
      <dgm:prSet/>
      <dgm:spPr/>
      <dgm:t>
        <a:bodyPr/>
        <a:lstStyle/>
        <a:p>
          <a:endParaRPr lang="fr-BE"/>
        </a:p>
      </dgm:t>
    </dgm:pt>
    <dgm:pt modelId="{95872626-388B-4D76-B4E0-A0D948AB8266}">
      <dgm:prSet custT="1"/>
      <dgm:spPr/>
      <dgm:t>
        <a:bodyPr/>
        <a:lstStyle/>
        <a:p>
          <a:r>
            <a:rPr lang="fr-BE" sz="1200" noProof="0" dirty="0"/>
            <a:t>Online publication, States of </a:t>
          </a:r>
          <a:r>
            <a:rPr lang="fr-BE" sz="1200" noProof="0" dirty="0" err="1"/>
            <a:t>Forests</a:t>
          </a:r>
          <a:r>
            <a:rPr lang="fr-BE" sz="1200" noProof="0" dirty="0"/>
            <a:t>, …</a:t>
          </a:r>
          <a:endParaRPr lang="fr-BE" sz="1200" dirty="0"/>
        </a:p>
      </dgm:t>
    </dgm:pt>
    <dgm:pt modelId="{47378817-E2D4-473F-B34D-EC54F4DEFFAC}" type="parTrans" cxnId="{54DC1AB4-8515-4ACB-B940-022AD7631C01}">
      <dgm:prSet/>
      <dgm:spPr/>
      <dgm:t>
        <a:bodyPr/>
        <a:lstStyle/>
        <a:p>
          <a:endParaRPr lang="fr-BE"/>
        </a:p>
      </dgm:t>
    </dgm:pt>
    <dgm:pt modelId="{EFA6C3D1-D559-4BAD-81CE-489274765755}" type="sibTrans" cxnId="{54DC1AB4-8515-4ACB-B940-022AD7631C01}">
      <dgm:prSet/>
      <dgm:spPr/>
      <dgm:t>
        <a:bodyPr/>
        <a:lstStyle/>
        <a:p>
          <a:endParaRPr lang="fr-BE"/>
        </a:p>
      </dgm:t>
    </dgm:pt>
    <dgm:pt modelId="{14BD62EF-A8F7-4F32-AE41-69B9665BF106}">
      <dgm:prSet phldrT="[Texte]" custT="1"/>
      <dgm:spPr/>
      <dgm:t>
        <a:bodyPr/>
        <a:lstStyle/>
        <a:p>
          <a:r>
            <a:rPr lang="en-US" sz="1200" noProof="0" dirty="0"/>
            <a:t>Quality control</a:t>
          </a:r>
        </a:p>
      </dgm:t>
    </dgm:pt>
    <dgm:pt modelId="{F24C1DB4-D8CE-4B40-92C0-C2D90C25B6AC}" type="sibTrans" cxnId="{B2440B36-6B18-4C02-9427-42771BEA30C6}">
      <dgm:prSet/>
      <dgm:spPr/>
      <dgm:t>
        <a:bodyPr/>
        <a:lstStyle/>
        <a:p>
          <a:endParaRPr lang="fr-BE"/>
        </a:p>
      </dgm:t>
    </dgm:pt>
    <dgm:pt modelId="{3A873A7D-711B-492B-A846-7E4398BA5963}" type="parTrans" cxnId="{B2440B36-6B18-4C02-9427-42771BEA30C6}">
      <dgm:prSet/>
      <dgm:spPr/>
      <dgm:t>
        <a:bodyPr/>
        <a:lstStyle/>
        <a:p>
          <a:endParaRPr lang="fr-BE"/>
        </a:p>
      </dgm:t>
    </dgm:pt>
    <dgm:pt modelId="{9443F7A9-BB87-4A09-8B3A-286942718B2F}">
      <dgm:prSet phldrT="[Texte]" custT="1"/>
      <dgm:spPr/>
      <dgm:t>
        <a:bodyPr/>
        <a:lstStyle/>
        <a:p>
          <a:r>
            <a:rPr lang="en-US" sz="1200" noProof="0" dirty="0"/>
            <a:t>National validation workshop</a:t>
          </a:r>
        </a:p>
      </dgm:t>
    </dgm:pt>
    <dgm:pt modelId="{0F127591-04DA-4B66-8BD5-92D2CF5CE510}" type="parTrans" cxnId="{1DAA257D-C2EA-4431-B318-D8DB79014E54}">
      <dgm:prSet/>
      <dgm:spPr/>
      <dgm:t>
        <a:bodyPr/>
        <a:lstStyle/>
        <a:p>
          <a:endParaRPr lang="fr-FR"/>
        </a:p>
      </dgm:t>
    </dgm:pt>
    <dgm:pt modelId="{F7C48CB1-6636-4E77-8D52-97904784B602}" type="sibTrans" cxnId="{1DAA257D-C2EA-4431-B318-D8DB79014E54}">
      <dgm:prSet/>
      <dgm:spPr/>
      <dgm:t>
        <a:bodyPr/>
        <a:lstStyle/>
        <a:p>
          <a:endParaRPr lang="fr-FR"/>
        </a:p>
      </dgm:t>
    </dgm:pt>
    <dgm:pt modelId="{0B1300F8-96DB-4A89-B4B0-27367C32093F}" type="pres">
      <dgm:prSet presAssocID="{9D6E7047-86BC-4D65-B72A-557BEBBE51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FBB7A45-373F-4269-8B73-E0D7D40E372B}" type="pres">
      <dgm:prSet presAssocID="{9D6E7047-86BC-4D65-B72A-557BEBBE5104}" presName="arrow" presStyleLbl="bgShp" presStyleIdx="0" presStyleCnt="1" custScaleX="117647"/>
      <dgm:spPr/>
    </dgm:pt>
    <dgm:pt modelId="{D947A017-42FE-4354-91D1-C4DB7FECF43A}" type="pres">
      <dgm:prSet presAssocID="{9D6E7047-86BC-4D65-B72A-557BEBBE5104}" presName="linearProcess" presStyleCnt="0"/>
      <dgm:spPr/>
    </dgm:pt>
    <dgm:pt modelId="{6A316ED0-F6F4-43C5-92D0-8BA868CFEA9B}" type="pres">
      <dgm:prSet presAssocID="{EAAA8D1E-1626-4953-BE18-748240BA1026}" presName="textNode" presStyleLbl="node1" presStyleIdx="0" presStyleCnt="6" custScaleX="61178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04B5EA-B5D4-4FC6-BC2B-E67122E994DB}" type="pres">
      <dgm:prSet presAssocID="{13F89796-F595-42BD-B12E-54E9F9CE96F5}" presName="sibTrans" presStyleCnt="0"/>
      <dgm:spPr/>
    </dgm:pt>
    <dgm:pt modelId="{5C0BE112-0442-4B94-8059-9B11BC272872}" type="pres">
      <dgm:prSet presAssocID="{BE67618A-9609-4E80-89E6-56AF17B56EFD}" presName="textNode" presStyleLbl="node1" presStyleIdx="1" presStyleCnt="6" custScaleX="69155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93A9CA-FE34-4343-8199-D8F83F40AC0B}" type="pres">
      <dgm:prSet presAssocID="{2251B284-DD5F-4B1B-88F2-233C05E0B4A8}" presName="sibTrans" presStyleCnt="0"/>
      <dgm:spPr/>
    </dgm:pt>
    <dgm:pt modelId="{672EA00B-D792-42B6-B9CE-D732F286FBBA}" type="pres">
      <dgm:prSet presAssocID="{14BD62EF-A8F7-4F32-AE41-69B9665BF106}" presName="textNode" presStyleLbl="node1" presStyleIdx="2" presStyleCnt="6" custScaleX="63867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EC2EF-0754-4426-B713-C035154E166E}" type="pres">
      <dgm:prSet presAssocID="{F24C1DB4-D8CE-4B40-92C0-C2D90C25B6AC}" presName="sibTrans" presStyleCnt="0"/>
      <dgm:spPr/>
    </dgm:pt>
    <dgm:pt modelId="{2BB48EF1-2E17-47AD-BF3C-98BC425F9186}" type="pres">
      <dgm:prSet presAssocID="{9443F7A9-BB87-4A09-8B3A-286942718B2F}" presName="textNode" presStyleLbl="node1" presStyleIdx="3" presStyleCnt="6" custScaleX="73066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8A458E-B70A-4702-85C4-0EB6E92473FB}" type="pres">
      <dgm:prSet presAssocID="{F7C48CB1-6636-4E77-8D52-97904784B602}" presName="sibTrans" presStyleCnt="0"/>
      <dgm:spPr/>
    </dgm:pt>
    <dgm:pt modelId="{5B244BDD-E2D9-4DEF-B12A-BCDCA4F2F80A}" type="pres">
      <dgm:prSet presAssocID="{C4DCF30D-938C-4854-868A-E51A7FE06399}" presName="textNode" presStyleLbl="node1" presStyleIdx="4" presStyleCnt="6" custScaleX="83490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8136FF-7310-4685-9C47-8CE0B2BBFC1F}" type="pres">
      <dgm:prSet presAssocID="{69134F19-29B7-4646-A674-4D05884837AC}" presName="sibTrans" presStyleCnt="0"/>
      <dgm:spPr/>
    </dgm:pt>
    <dgm:pt modelId="{8B7EE8E4-E3EC-4CB6-8481-CD501C14B3F2}" type="pres">
      <dgm:prSet presAssocID="{95872626-388B-4D76-B4E0-A0D948AB8266}" presName="textNode" presStyleLbl="node1" presStyleIdx="5" presStyleCnt="6" custScaleX="81366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50BFBF-CDD7-4BAF-B2F2-3EF79337F7E3}" srcId="{9D6E7047-86BC-4D65-B72A-557BEBBE5104}" destId="{EAAA8D1E-1626-4953-BE18-748240BA1026}" srcOrd="0" destOrd="0" parTransId="{B86C731D-115F-4DB3-B908-2E7648EA913D}" sibTransId="{13F89796-F595-42BD-B12E-54E9F9CE96F5}"/>
    <dgm:cxn modelId="{55C2A573-9CCD-4E9D-8E94-2A2E5579323E}" type="presOf" srcId="{C4DCF30D-938C-4854-868A-E51A7FE06399}" destId="{5B244BDD-E2D9-4DEF-B12A-BCDCA4F2F80A}" srcOrd="0" destOrd="0" presId="urn:microsoft.com/office/officeart/2005/8/layout/hProcess9"/>
    <dgm:cxn modelId="{792B1E80-8F1E-43D0-9418-CCC044C3CA06}" type="presOf" srcId="{9D6E7047-86BC-4D65-B72A-557BEBBE5104}" destId="{0B1300F8-96DB-4A89-B4B0-27367C32093F}" srcOrd="0" destOrd="0" presId="urn:microsoft.com/office/officeart/2005/8/layout/hProcess9"/>
    <dgm:cxn modelId="{B2440B36-6B18-4C02-9427-42771BEA30C6}" srcId="{9D6E7047-86BC-4D65-B72A-557BEBBE5104}" destId="{14BD62EF-A8F7-4F32-AE41-69B9665BF106}" srcOrd="2" destOrd="0" parTransId="{3A873A7D-711B-492B-A846-7E4398BA5963}" sibTransId="{F24C1DB4-D8CE-4B40-92C0-C2D90C25B6AC}"/>
    <dgm:cxn modelId="{D71A0E48-5709-4956-8144-A474D48D518E}" srcId="{9D6E7047-86BC-4D65-B72A-557BEBBE5104}" destId="{BE67618A-9609-4E80-89E6-56AF17B56EFD}" srcOrd="1" destOrd="0" parTransId="{D415A983-E016-4844-9781-B62190956183}" sibTransId="{2251B284-DD5F-4B1B-88F2-233C05E0B4A8}"/>
    <dgm:cxn modelId="{89DBC36A-F250-484A-9628-72634665F84F}" type="presOf" srcId="{EAAA8D1E-1626-4953-BE18-748240BA1026}" destId="{6A316ED0-F6F4-43C5-92D0-8BA868CFEA9B}" srcOrd="0" destOrd="0" presId="urn:microsoft.com/office/officeart/2005/8/layout/hProcess9"/>
    <dgm:cxn modelId="{D79AAFD4-1D87-4CC6-A3CD-7D81D7D05B56}" type="presOf" srcId="{14BD62EF-A8F7-4F32-AE41-69B9665BF106}" destId="{672EA00B-D792-42B6-B9CE-D732F286FBBA}" srcOrd="0" destOrd="0" presId="urn:microsoft.com/office/officeart/2005/8/layout/hProcess9"/>
    <dgm:cxn modelId="{2C2EF742-2691-40F0-9E95-DD0DF7FF8EF8}" srcId="{9D6E7047-86BC-4D65-B72A-557BEBBE5104}" destId="{C4DCF30D-938C-4854-868A-E51A7FE06399}" srcOrd="4" destOrd="0" parTransId="{D79820BE-7E6B-4891-B004-87566EB9C12B}" sibTransId="{69134F19-29B7-4646-A674-4D05884837AC}"/>
    <dgm:cxn modelId="{0E1A3C63-6B02-4898-A2B8-3F31D3E99CAE}" type="presOf" srcId="{BE67618A-9609-4E80-89E6-56AF17B56EFD}" destId="{5C0BE112-0442-4B94-8059-9B11BC272872}" srcOrd="0" destOrd="0" presId="urn:microsoft.com/office/officeart/2005/8/layout/hProcess9"/>
    <dgm:cxn modelId="{44F4C529-27C8-4BD6-8969-E9074D83C9A0}" type="presOf" srcId="{9443F7A9-BB87-4A09-8B3A-286942718B2F}" destId="{2BB48EF1-2E17-47AD-BF3C-98BC425F9186}" srcOrd="0" destOrd="0" presId="urn:microsoft.com/office/officeart/2005/8/layout/hProcess9"/>
    <dgm:cxn modelId="{1DAA257D-C2EA-4431-B318-D8DB79014E54}" srcId="{9D6E7047-86BC-4D65-B72A-557BEBBE5104}" destId="{9443F7A9-BB87-4A09-8B3A-286942718B2F}" srcOrd="3" destOrd="0" parTransId="{0F127591-04DA-4B66-8BD5-92D2CF5CE510}" sibTransId="{F7C48CB1-6636-4E77-8D52-97904784B602}"/>
    <dgm:cxn modelId="{25B6E399-B470-456A-9BE5-A9977B6AE1B2}" type="presOf" srcId="{95872626-388B-4D76-B4E0-A0D948AB8266}" destId="{8B7EE8E4-E3EC-4CB6-8481-CD501C14B3F2}" srcOrd="0" destOrd="0" presId="urn:microsoft.com/office/officeart/2005/8/layout/hProcess9"/>
    <dgm:cxn modelId="{54DC1AB4-8515-4ACB-B940-022AD7631C01}" srcId="{9D6E7047-86BC-4D65-B72A-557BEBBE5104}" destId="{95872626-388B-4D76-B4E0-A0D948AB8266}" srcOrd="5" destOrd="0" parTransId="{47378817-E2D4-473F-B34D-EC54F4DEFFAC}" sibTransId="{EFA6C3D1-D559-4BAD-81CE-489274765755}"/>
    <dgm:cxn modelId="{CE15A964-A4F8-419F-B68C-6F95803EF06E}" type="presParOf" srcId="{0B1300F8-96DB-4A89-B4B0-27367C32093F}" destId="{9FBB7A45-373F-4269-8B73-E0D7D40E372B}" srcOrd="0" destOrd="0" presId="urn:microsoft.com/office/officeart/2005/8/layout/hProcess9"/>
    <dgm:cxn modelId="{D47B6A20-0817-4E98-9AD2-455E06B6FB83}" type="presParOf" srcId="{0B1300F8-96DB-4A89-B4B0-27367C32093F}" destId="{D947A017-42FE-4354-91D1-C4DB7FECF43A}" srcOrd="1" destOrd="0" presId="urn:microsoft.com/office/officeart/2005/8/layout/hProcess9"/>
    <dgm:cxn modelId="{25BC1A19-9F68-475F-A1A3-567ECE79D10B}" type="presParOf" srcId="{D947A017-42FE-4354-91D1-C4DB7FECF43A}" destId="{6A316ED0-F6F4-43C5-92D0-8BA868CFEA9B}" srcOrd="0" destOrd="0" presId="urn:microsoft.com/office/officeart/2005/8/layout/hProcess9"/>
    <dgm:cxn modelId="{B6FDFFBA-BEBB-4DE2-A3C1-1CEFF570DBC6}" type="presParOf" srcId="{D947A017-42FE-4354-91D1-C4DB7FECF43A}" destId="{8604B5EA-B5D4-4FC6-BC2B-E67122E994DB}" srcOrd="1" destOrd="0" presId="urn:microsoft.com/office/officeart/2005/8/layout/hProcess9"/>
    <dgm:cxn modelId="{E889413D-DD12-4504-9335-0D8C30F3F3C4}" type="presParOf" srcId="{D947A017-42FE-4354-91D1-C4DB7FECF43A}" destId="{5C0BE112-0442-4B94-8059-9B11BC272872}" srcOrd="2" destOrd="0" presId="urn:microsoft.com/office/officeart/2005/8/layout/hProcess9"/>
    <dgm:cxn modelId="{45AA75E8-AB89-462C-8163-1B3354FF5758}" type="presParOf" srcId="{D947A017-42FE-4354-91D1-C4DB7FECF43A}" destId="{9293A9CA-FE34-4343-8199-D8F83F40AC0B}" srcOrd="3" destOrd="0" presId="urn:microsoft.com/office/officeart/2005/8/layout/hProcess9"/>
    <dgm:cxn modelId="{AE2766B2-713D-46D3-B40B-76BC29B23953}" type="presParOf" srcId="{D947A017-42FE-4354-91D1-C4DB7FECF43A}" destId="{672EA00B-D792-42B6-B9CE-D732F286FBBA}" srcOrd="4" destOrd="0" presId="urn:microsoft.com/office/officeart/2005/8/layout/hProcess9"/>
    <dgm:cxn modelId="{F1F274AB-B6B5-4C10-9014-8E80D90CD32F}" type="presParOf" srcId="{D947A017-42FE-4354-91D1-C4DB7FECF43A}" destId="{A4DEC2EF-0754-4426-B713-C035154E166E}" srcOrd="5" destOrd="0" presId="urn:microsoft.com/office/officeart/2005/8/layout/hProcess9"/>
    <dgm:cxn modelId="{A7FD0465-396E-4F48-AC09-5FC0CB812A92}" type="presParOf" srcId="{D947A017-42FE-4354-91D1-C4DB7FECF43A}" destId="{2BB48EF1-2E17-47AD-BF3C-98BC425F9186}" srcOrd="6" destOrd="0" presId="urn:microsoft.com/office/officeart/2005/8/layout/hProcess9"/>
    <dgm:cxn modelId="{D84A09C5-527E-4F53-B81D-53FAAB4AA5D5}" type="presParOf" srcId="{D947A017-42FE-4354-91D1-C4DB7FECF43A}" destId="{838A458E-B70A-4702-85C4-0EB6E92473FB}" srcOrd="7" destOrd="0" presId="urn:microsoft.com/office/officeart/2005/8/layout/hProcess9"/>
    <dgm:cxn modelId="{1777BD29-DEFF-483D-9485-B220B04477ED}" type="presParOf" srcId="{D947A017-42FE-4354-91D1-C4DB7FECF43A}" destId="{5B244BDD-E2D9-4DEF-B12A-BCDCA4F2F80A}" srcOrd="8" destOrd="0" presId="urn:microsoft.com/office/officeart/2005/8/layout/hProcess9"/>
    <dgm:cxn modelId="{77783F2E-E581-4F9F-A925-CAA76A461461}" type="presParOf" srcId="{D947A017-42FE-4354-91D1-C4DB7FECF43A}" destId="{C38136FF-7310-4685-9C47-8CE0B2BBFC1F}" srcOrd="9" destOrd="0" presId="urn:microsoft.com/office/officeart/2005/8/layout/hProcess9"/>
    <dgm:cxn modelId="{33479E21-3B5B-4EF9-9721-849ECB8A2245}" type="presParOf" srcId="{D947A017-42FE-4354-91D1-C4DB7FECF43A}" destId="{8B7EE8E4-E3EC-4CB6-8481-CD501C14B3F2}" srcOrd="10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E7047-86BC-4D65-B72A-557BEBBE510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AAA8D1E-1626-4953-BE18-748240BA1026}">
      <dgm:prSet phldrT="[Texte]" custT="1"/>
      <dgm:spPr/>
      <dgm:t>
        <a:bodyPr/>
        <a:lstStyle/>
        <a:p>
          <a:r>
            <a:rPr lang="fr-BE" sz="1100" dirty="0"/>
            <a:t>Identification of the data to </a:t>
          </a:r>
          <a:r>
            <a:rPr lang="fr-BE" sz="1100" dirty="0" err="1"/>
            <a:t>be</a:t>
          </a:r>
          <a:r>
            <a:rPr lang="fr-BE" sz="1100" dirty="0"/>
            <a:t> </a:t>
          </a:r>
          <a:r>
            <a:rPr lang="fr-BE" sz="1100" dirty="0" err="1"/>
            <a:t>collected</a:t>
          </a:r>
          <a:endParaRPr lang="fr-BE" sz="1100" dirty="0"/>
        </a:p>
      </dgm:t>
    </dgm:pt>
    <dgm:pt modelId="{B86C731D-115F-4DB3-B908-2E7648EA913D}" type="parTrans" cxnId="{7150BFBF-CDD7-4BAF-B2F2-3EF79337F7E3}">
      <dgm:prSet/>
      <dgm:spPr/>
      <dgm:t>
        <a:bodyPr/>
        <a:lstStyle/>
        <a:p>
          <a:endParaRPr lang="fr-BE"/>
        </a:p>
      </dgm:t>
    </dgm:pt>
    <dgm:pt modelId="{13F89796-F595-42BD-B12E-54E9F9CE96F5}" type="sibTrans" cxnId="{7150BFBF-CDD7-4BAF-B2F2-3EF79337F7E3}">
      <dgm:prSet/>
      <dgm:spPr/>
      <dgm:t>
        <a:bodyPr/>
        <a:lstStyle/>
        <a:p>
          <a:endParaRPr lang="fr-BE"/>
        </a:p>
      </dgm:t>
    </dgm:pt>
    <dgm:pt modelId="{BE67618A-9609-4E80-89E6-56AF17B56EFD}">
      <dgm:prSet phldrT="[Texte]" custT="1"/>
      <dgm:spPr/>
      <dgm:t>
        <a:bodyPr/>
        <a:lstStyle/>
        <a:p>
          <a:r>
            <a:rPr lang="en-US" sz="1200" noProof="0" dirty="0"/>
            <a:t>Data collection and online encoding</a:t>
          </a:r>
        </a:p>
      </dgm:t>
    </dgm:pt>
    <dgm:pt modelId="{D415A983-E016-4844-9781-B62190956183}" type="parTrans" cxnId="{D71A0E48-5709-4956-8144-A474D48D518E}">
      <dgm:prSet/>
      <dgm:spPr/>
      <dgm:t>
        <a:bodyPr/>
        <a:lstStyle/>
        <a:p>
          <a:endParaRPr lang="fr-BE"/>
        </a:p>
      </dgm:t>
    </dgm:pt>
    <dgm:pt modelId="{2251B284-DD5F-4B1B-88F2-233C05E0B4A8}" type="sibTrans" cxnId="{D71A0E48-5709-4956-8144-A474D48D518E}">
      <dgm:prSet/>
      <dgm:spPr/>
      <dgm:t>
        <a:bodyPr/>
        <a:lstStyle/>
        <a:p>
          <a:endParaRPr lang="fr-BE"/>
        </a:p>
      </dgm:t>
    </dgm:pt>
    <dgm:pt modelId="{C4DCF30D-938C-4854-868A-E51A7FE06399}">
      <dgm:prSet custT="1"/>
      <dgm:spPr/>
      <dgm:t>
        <a:bodyPr/>
        <a:lstStyle/>
        <a:p>
          <a:r>
            <a:rPr lang="fr-FR" sz="1200" dirty="0"/>
            <a:t>Updates, corrections and validation</a:t>
          </a:r>
          <a:endParaRPr lang="fr-BE" sz="1200" dirty="0"/>
        </a:p>
      </dgm:t>
    </dgm:pt>
    <dgm:pt modelId="{D79820BE-7E6B-4891-B004-87566EB9C12B}" type="parTrans" cxnId="{2C2EF742-2691-40F0-9E95-DD0DF7FF8EF8}">
      <dgm:prSet/>
      <dgm:spPr/>
      <dgm:t>
        <a:bodyPr/>
        <a:lstStyle/>
        <a:p>
          <a:endParaRPr lang="fr-BE"/>
        </a:p>
      </dgm:t>
    </dgm:pt>
    <dgm:pt modelId="{69134F19-29B7-4646-A674-4D05884837AC}" type="sibTrans" cxnId="{2C2EF742-2691-40F0-9E95-DD0DF7FF8EF8}">
      <dgm:prSet/>
      <dgm:spPr/>
      <dgm:t>
        <a:bodyPr/>
        <a:lstStyle/>
        <a:p>
          <a:endParaRPr lang="fr-BE"/>
        </a:p>
      </dgm:t>
    </dgm:pt>
    <dgm:pt modelId="{95872626-388B-4D76-B4E0-A0D948AB8266}">
      <dgm:prSet custT="1"/>
      <dgm:spPr/>
      <dgm:t>
        <a:bodyPr/>
        <a:lstStyle/>
        <a:p>
          <a:r>
            <a:rPr lang="fr-BE" sz="1200" noProof="0" dirty="0"/>
            <a:t>Online publication, States of </a:t>
          </a:r>
          <a:r>
            <a:rPr lang="fr-BE" sz="1200" noProof="0" dirty="0" err="1"/>
            <a:t>Forests</a:t>
          </a:r>
          <a:r>
            <a:rPr lang="fr-BE" sz="1200" noProof="0" dirty="0"/>
            <a:t>, …</a:t>
          </a:r>
          <a:endParaRPr lang="fr-BE" sz="1200" dirty="0"/>
        </a:p>
      </dgm:t>
    </dgm:pt>
    <dgm:pt modelId="{47378817-E2D4-473F-B34D-EC54F4DEFFAC}" type="parTrans" cxnId="{54DC1AB4-8515-4ACB-B940-022AD7631C01}">
      <dgm:prSet/>
      <dgm:spPr/>
      <dgm:t>
        <a:bodyPr/>
        <a:lstStyle/>
        <a:p>
          <a:endParaRPr lang="fr-BE"/>
        </a:p>
      </dgm:t>
    </dgm:pt>
    <dgm:pt modelId="{EFA6C3D1-D559-4BAD-81CE-489274765755}" type="sibTrans" cxnId="{54DC1AB4-8515-4ACB-B940-022AD7631C01}">
      <dgm:prSet/>
      <dgm:spPr/>
      <dgm:t>
        <a:bodyPr/>
        <a:lstStyle/>
        <a:p>
          <a:endParaRPr lang="fr-BE"/>
        </a:p>
      </dgm:t>
    </dgm:pt>
    <dgm:pt modelId="{14BD62EF-A8F7-4F32-AE41-69B9665BF106}">
      <dgm:prSet phldrT="[Texte]" custT="1"/>
      <dgm:spPr/>
      <dgm:t>
        <a:bodyPr/>
        <a:lstStyle/>
        <a:p>
          <a:r>
            <a:rPr lang="en-US" sz="1200" noProof="0" dirty="0"/>
            <a:t>Quality control</a:t>
          </a:r>
        </a:p>
      </dgm:t>
    </dgm:pt>
    <dgm:pt modelId="{F24C1DB4-D8CE-4B40-92C0-C2D90C25B6AC}" type="sibTrans" cxnId="{B2440B36-6B18-4C02-9427-42771BEA30C6}">
      <dgm:prSet/>
      <dgm:spPr/>
      <dgm:t>
        <a:bodyPr/>
        <a:lstStyle/>
        <a:p>
          <a:endParaRPr lang="fr-BE"/>
        </a:p>
      </dgm:t>
    </dgm:pt>
    <dgm:pt modelId="{3A873A7D-711B-492B-A846-7E4398BA5963}" type="parTrans" cxnId="{B2440B36-6B18-4C02-9427-42771BEA30C6}">
      <dgm:prSet/>
      <dgm:spPr/>
      <dgm:t>
        <a:bodyPr/>
        <a:lstStyle/>
        <a:p>
          <a:endParaRPr lang="fr-BE"/>
        </a:p>
      </dgm:t>
    </dgm:pt>
    <dgm:pt modelId="{9443F7A9-BB87-4A09-8B3A-286942718B2F}">
      <dgm:prSet phldrT="[Texte]" custT="1"/>
      <dgm:spPr/>
      <dgm:t>
        <a:bodyPr/>
        <a:lstStyle/>
        <a:p>
          <a:r>
            <a:rPr lang="en-US" sz="1200" noProof="0" dirty="0"/>
            <a:t>National validation workshop</a:t>
          </a:r>
        </a:p>
      </dgm:t>
    </dgm:pt>
    <dgm:pt modelId="{0F127591-04DA-4B66-8BD5-92D2CF5CE510}" type="parTrans" cxnId="{1DAA257D-C2EA-4431-B318-D8DB79014E54}">
      <dgm:prSet/>
      <dgm:spPr/>
      <dgm:t>
        <a:bodyPr/>
        <a:lstStyle/>
        <a:p>
          <a:endParaRPr lang="fr-FR"/>
        </a:p>
      </dgm:t>
    </dgm:pt>
    <dgm:pt modelId="{F7C48CB1-6636-4E77-8D52-97904784B602}" type="sibTrans" cxnId="{1DAA257D-C2EA-4431-B318-D8DB79014E54}">
      <dgm:prSet/>
      <dgm:spPr/>
      <dgm:t>
        <a:bodyPr/>
        <a:lstStyle/>
        <a:p>
          <a:endParaRPr lang="fr-FR"/>
        </a:p>
      </dgm:t>
    </dgm:pt>
    <dgm:pt modelId="{0B1300F8-96DB-4A89-B4B0-27367C32093F}" type="pres">
      <dgm:prSet presAssocID="{9D6E7047-86BC-4D65-B72A-557BEBBE51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FBB7A45-373F-4269-8B73-E0D7D40E372B}" type="pres">
      <dgm:prSet presAssocID="{9D6E7047-86BC-4D65-B72A-557BEBBE5104}" presName="arrow" presStyleLbl="bgShp" presStyleIdx="0" presStyleCnt="1" custScaleX="117647" custLinFactNeighborX="25098"/>
      <dgm:spPr/>
    </dgm:pt>
    <dgm:pt modelId="{D947A017-42FE-4354-91D1-C4DB7FECF43A}" type="pres">
      <dgm:prSet presAssocID="{9D6E7047-86BC-4D65-B72A-557BEBBE5104}" presName="linearProcess" presStyleCnt="0"/>
      <dgm:spPr/>
    </dgm:pt>
    <dgm:pt modelId="{6A316ED0-F6F4-43C5-92D0-8BA868CFEA9B}" type="pres">
      <dgm:prSet presAssocID="{EAAA8D1E-1626-4953-BE18-748240BA1026}" presName="textNode" presStyleLbl="node1" presStyleIdx="0" presStyleCnt="6" custScaleX="61178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04B5EA-B5D4-4FC6-BC2B-E67122E994DB}" type="pres">
      <dgm:prSet presAssocID="{13F89796-F595-42BD-B12E-54E9F9CE96F5}" presName="sibTrans" presStyleCnt="0"/>
      <dgm:spPr/>
    </dgm:pt>
    <dgm:pt modelId="{5C0BE112-0442-4B94-8059-9B11BC272872}" type="pres">
      <dgm:prSet presAssocID="{BE67618A-9609-4E80-89E6-56AF17B56EFD}" presName="textNode" presStyleLbl="node1" presStyleIdx="1" presStyleCnt="6" custScaleX="69155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93A9CA-FE34-4343-8199-D8F83F40AC0B}" type="pres">
      <dgm:prSet presAssocID="{2251B284-DD5F-4B1B-88F2-233C05E0B4A8}" presName="sibTrans" presStyleCnt="0"/>
      <dgm:spPr/>
    </dgm:pt>
    <dgm:pt modelId="{672EA00B-D792-42B6-B9CE-D732F286FBBA}" type="pres">
      <dgm:prSet presAssocID="{14BD62EF-A8F7-4F32-AE41-69B9665BF106}" presName="textNode" presStyleLbl="node1" presStyleIdx="2" presStyleCnt="6" custScaleX="63867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EC2EF-0754-4426-B713-C035154E166E}" type="pres">
      <dgm:prSet presAssocID="{F24C1DB4-D8CE-4B40-92C0-C2D90C25B6AC}" presName="sibTrans" presStyleCnt="0"/>
      <dgm:spPr/>
    </dgm:pt>
    <dgm:pt modelId="{2BB48EF1-2E17-47AD-BF3C-98BC425F9186}" type="pres">
      <dgm:prSet presAssocID="{9443F7A9-BB87-4A09-8B3A-286942718B2F}" presName="textNode" presStyleLbl="node1" presStyleIdx="3" presStyleCnt="6" custScaleX="73066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8A458E-B70A-4702-85C4-0EB6E92473FB}" type="pres">
      <dgm:prSet presAssocID="{F7C48CB1-6636-4E77-8D52-97904784B602}" presName="sibTrans" presStyleCnt="0"/>
      <dgm:spPr/>
    </dgm:pt>
    <dgm:pt modelId="{5B244BDD-E2D9-4DEF-B12A-BCDCA4F2F80A}" type="pres">
      <dgm:prSet presAssocID="{C4DCF30D-938C-4854-868A-E51A7FE06399}" presName="textNode" presStyleLbl="node1" presStyleIdx="4" presStyleCnt="6" custScaleX="83490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8136FF-7310-4685-9C47-8CE0B2BBFC1F}" type="pres">
      <dgm:prSet presAssocID="{69134F19-29B7-4646-A674-4D05884837AC}" presName="sibTrans" presStyleCnt="0"/>
      <dgm:spPr/>
    </dgm:pt>
    <dgm:pt modelId="{8B7EE8E4-E3EC-4CB6-8481-CD501C14B3F2}" type="pres">
      <dgm:prSet presAssocID="{95872626-388B-4D76-B4E0-A0D948AB8266}" presName="textNode" presStyleLbl="node1" presStyleIdx="5" presStyleCnt="6" custScaleX="81366" custScaleY="108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50BFBF-CDD7-4BAF-B2F2-3EF79337F7E3}" srcId="{9D6E7047-86BC-4D65-B72A-557BEBBE5104}" destId="{EAAA8D1E-1626-4953-BE18-748240BA1026}" srcOrd="0" destOrd="0" parTransId="{B86C731D-115F-4DB3-B908-2E7648EA913D}" sibTransId="{13F89796-F595-42BD-B12E-54E9F9CE96F5}"/>
    <dgm:cxn modelId="{55C2A573-9CCD-4E9D-8E94-2A2E5579323E}" type="presOf" srcId="{C4DCF30D-938C-4854-868A-E51A7FE06399}" destId="{5B244BDD-E2D9-4DEF-B12A-BCDCA4F2F80A}" srcOrd="0" destOrd="0" presId="urn:microsoft.com/office/officeart/2005/8/layout/hProcess9"/>
    <dgm:cxn modelId="{792B1E80-8F1E-43D0-9418-CCC044C3CA06}" type="presOf" srcId="{9D6E7047-86BC-4D65-B72A-557BEBBE5104}" destId="{0B1300F8-96DB-4A89-B4B0-27367C32093F}" srcOrd="0" destOrd="0" presId="urn:microsoft.com/office/officeart/2005/8/layout/hProcess9"/>
    <dgm:cxn modelId="{B2440B36-6B18-4C02-9427-42771BEA30C6}" srcId="{9D6E7047-86BC-4D65-B72A-557BEBBE5104}" destId="{14BD62EF-A8F7-4F32-AE41-69B9665BF106}" srcOrd="2" destOrd="0" parTransId="{3A873A7D-711B-492B-A846-7E4398BA5963}" sibTransId="{F24C1DB4-D8CE-4B40-92C0-C2D90C25B6AC}"/>
    <dgm:cxn modelId="{D71A0E48-5709-4956-8144-A474D48D518E}" srcId="{9D6E7047-86BC-4D65-B72A-557BEBBE5104}" destId="{BE67618A-9609-4E80-89E6-56AF17B56EFD}" srcOrd="1" destOrd="0" parTransId="{D415A983-E016-4844-9781-B62190956183}" sibTransId="{2251B284-DD5F-4B1B-88F2-233C05E0B4A8}"/>
    <dgm:cxn modelId="{89DBC36A-F250-484A-9628-72634665F84F}" type="presOf" srcId="{EAAA8D1E-1626-4953-BE18-748240BA1026}" destId="{6A316ED0-F6F4-43C5-92D0-8BA868CFEA9B}" srcOrd="0" destOrd="0" presId="urn:microsoft.com/office/officeart/2005/8/layout/hProcess9"/>
    <dgm:cxn modelId="{D79AAFD4-1D87-4CC6-A3CD-7D81D7D05B56}" type="presOf" srcId="{14BD62EF-A8F7-4F32-AE41-69B9665BF106}" destId="{672EA00B-D792-42B6-B9CE-D732F286FBBA}" srcOrd="0" destOrd="0" presId="urn:microsoft.com/office/officeart/2005/8/layout/hProcess9"/>
    <dgm:cxn modelId="{2C2EF742-2691-40F0-9E95-DD0DF7FF8EF8}" srcId="{9D6E7047-86BC-4D65-B72A-557BEBBE5104}" destId="{C4DCF30D-938C-4854-868A-E51A7FE06399}" srcOrd="4" destOrd="0" parTransId="{D79820BE-7E6B-4891-B004-87566EB9C12B}" sibTransId="{69134F19-29B7-4646-A674-4D05884837AC}"/>
    <dgm:cxn modelId="{0E1A3C63-6B02-4898-A2B8-3F31D3E99CAE}" type="presOf" srcId="{BE67618A-9609-4E80-89E6-56AF17B56EFD}" destId="{5C0BE112-0442-4B94-8059-9B11BC272872}" srcOrd="0" destOrd="0" presId="urn:microsoft.com/office/officeart/2005/8/layout/hProcess9"/>
    <dgm:cxn modelId="{44F4C529-27C8-4BD6-8969-E9074D83C9A0}" type="presOf" srcId="{9443F7A9-BB87-4A09-8B3A-286942718B2F}" destId="{2BB48EF1-2E17-47AD-BF3C-98BC425F9186}" srcOrd="0" destOrd="0" presId="urn:microsoft.com/office/officeart/2005/8/layout/hProcess9"/>
    <dgm:cxn modelId="{1DAA257D-C2EA-4431-B318-D8DB79014E54}" srcId="{9D6E7047-86BC-4D65-B72A-557BEBBE5104}" destId="{9443F7A9-BB87-4A09-8B3A-286942718B2F}" srcOrd="3" destOrd="0" parTransId="{0F127591-04DA-4B66-8BD5-92D2CF5CE510}" sibTransId="{F7C48CB1-6636-4E77-8D52-97904784B602}"/>
    <dgm:cxn modelId="{25B6E399-B470-456A-9BE5-A9977B6AE1B2}" type="presOf" srcId="{95872626-388B-4D76-B4E0-A0D948AB8266}" destId="{8B7EE8E4-E3EC-4CB6-8481-CD501C14B3F2}" srcOrd="0" destOrd="0" presId="urn:microsoft.com/office/officeart/2005/8/layout/hProcess9"/>
    <dgm:cxn modelId="{54DC1AB4-8515-4ACB-B940-022AD7631C01}" srcId="{9D6E7047-86BC-4D65-B72A-557BEBBE5104}" destId="{95872626-388B-4D76-B4E0-A0D948AB8266}" srcOrd="5" destOrd="0" parTransId="{47378817-E2D4-473F-B34D-EC54F4DEFFAC}" sibTransId="{EFA6C3D1-D559-4BAD-81CE-489274765755}"/>
    <dgm:cxn modelId="{CE15A964-A4F8-419F-B68C-6F95803EF06E}" type="presParOf" srcId="{0B1300F8-96DB-4A89-B4B0-27367C32093F}" destId="{9FBB7A45-373F-4269-8B73-E0D7D40E372B}" srcOrd="0" destOrd="0" presId="urn:microsoft.com/office/officeart/2005/8/layout/hProcess9"/>
    <dgm:cxn modelId="{D47B6A20-0817-4E98-9AD2-455E06B6FB83}" type="presParOf" srcId="{0B1300F8-96DB-4A89-B4B0-27367C32093F}" destId="{D947A017-42FE-4354-91D1-C4DB7FECF43A}" srcOrd="1" destOrd="0" presId="urn:microsoft.com/office/officeart/2005/8/layout/hProcess9"/>
    <dgm:cxn modelId="{25BC1A19-9F68-475F-A1A3-567ECE79D10B}" type="presParOf" srcId="{D947A017-42FE-4354-91D1-C4DB7FECF43A}" destId="{6A316ED0-F6F4-43C5-92D0-8BA868CFEA9B}" srcOrd="0" destOrd="0" presId="urn:microsoft.com/office/officeart/2005/8/layout/hProcess9"/>
    <dgm:cxn modelId="{B6FDFFBA-BEBB-4DE2-A3C1-1CEFF570DBC6}" type="presParOf" srcId="{D947A017-42FE-4354-91D1-C4DB7FECF43A}" destId="{8604B5EA-B5D4-4FC6-BC2B-E67122E994DB}" srcOrd="1" destOrd="0" presId="urn:microsoft.com/office/officeart/2005/8/layout/hProcess9"/>
    <dgm:cxn modelId="{E889413D-DD12-4504-9335-0D8C30F3F3C4}" type="presParOf" srcId="{D947A017-42FE-4354-91D1-C4DB7FECF43A}" destId="{5C0BE112-0442-4B94-8059-9B11BC272872}" srcOrd="2" destOrd="0" presId="urn:microsoft.com/office/officeart/2005/8/layout/hProcess9"/>
    <dgm:cxn modelId="{45AA75E8-AB89-462C-8163-1B3354FF5758}" type="presParOf" srcId="{D947A017-42FE-4354-91D1-C4DB7FECF43A}" destId="{9293A9CA-FE34-4343-8199-D8F83F40AC0B}" srcOrd="3" destOrd="0" presId="urn:microsoft.com/office/officeart/2005/8/layout/hProcess9"/>
    <dgm:cxn modelId="{AE2766B2-713D-46D3-B40B-76BC29B23953}" type="presParOf" srcId="{D947A017-42FE-4354-91D1-C4DB7FECF43A}" destId="{672EA00B-D792-42B6-B9CE-D732F286FBBA}" srcOrd="4" destOrd="0" presId="urn:microsoft.com/office/officeart/2005/8/layout/hProcess9"/>
    <dgm:cxn modelId="{F1F274AB-B6B5-4C10-9014-8E80D90CD32F}" type="presParOf" srcId="{D947A017-42FE-4354-91D1-C4DB7FECF43A}" destId="{A4DEC2EF-0754-4426-B713-C035154E166E}" srcOrd="5" destOrd="0" presId="urn:microsoft.com/office/officeart/2005/8/layout/hProcess9"/>
    <dgm:cxn modelId="{A7FD0465-396E-4F48-AC09-5FC0CB812A92}" type="presParOf" srcId="{D947A017-42FE-4354-91D1-C4DB7FECF43A}" destId="{2BB48EF1-2E17-47AD-BF3C-98BC425F9186}" srcOrd="6" destOrd="0" presId="urn:microsoft.com/office/officeart/2005/8/layout/hProcess9"/>
    <dgm:cxn modelId="{D84A09C5-527E-4F53-B81D-53FAAB4AA5D5}" type="presParOf" srcId="{D947A017-42FE-4354-91D1-C4DB7FECF43A}" destId="{838A458E-B70A-4702-85C4-0EB6E92473FB}" srcOrd="7" destOrd="0" presId="urn:microsoft.com/office/officeart/2005/8/layout/hProcess9"/>
    <dgm:cxn modelId="{1777BD29-DEFF-483D-9485-B220B04477ED}" type="presParOf" srcId="{D947A017-42FE-4354-91D1-C4DB7FECF43A}" destId="{5B244BDD-E2D9-4DEF-B12A-BCDCA4F2F80A}" srcOrd="8" destOrd="0" presId="urn:microsoft.com/office/officeart/2005/8/layout/hProcess9"/>
    <dgm:cxn modelId="{77783F2E-E581-4F9F-A925-CAA76A461461}" type="presParOf" srcId="{D947A017-42FE-4354-91D1-C4DB7FECF43A}" destId="{C38136FF-7310-4685-9C47-8CE0B2BBFC1F}" srcOrd="9" destOrd="0" presId="urn:microsoft.com/office/officeart/2005/8/layout/hProcess9"/>
    <dgm:cxn modelId="{33479E21-3B5B-4EF9-9721-849ECB8A2245}" type="presParOf" srcId="{D947A017-42FE-4354-91D1-C4DB7FECF43A}" destId="{8B7EE8E4-E3EC-4CB6-8481-CD501C14B3F2}" srcOrd="10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B7A45-373F-4269-8B73-E0D7D40E372B}">
      <dsp:nvSpPr>
        <dsp:cNvPr id="0" name=""/>
        <dsp:cNvSpPr/>
      </dsp:nvSpPr>
      <dsp:spPr>
        <a:xfrm>
          <a:off x="2" y="0"/>
          <a:ext cx="8352922" cy="30963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316ED0-F6F4-43C5-92D0-8BA868CFEA9B}">
      <dsp:nvSpPr>
        <dsp:cNvPr id="0" name=""/>
        <dsp:cNvSpPr/>
      </dsp:nvSpPr>
      <dsp:spPr>
        <a:xfrm>
          <a:off x="665" y="875410"/>
          <a:ext cx="1016079" cy="1345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Identification of the data to </a:t>
          </a:r>
          <a:r>
            <a:rPr lang="fr-BE" sz="1200" kern="1200" dirty="0" err="1"/>
            <a:t>be</a:t>
          </a:r>
          <a:r>
            <a:rPr lang="fr-BE" sz="1200" kern="1200" dirty="0"/>
            <a:t> </a:t>
          </a:r>
          <a:r>
            <a:rPr lang="fr-BE" sz="1200" kern="1200" dirty="0" err="1"/>
            <a:t>collected</a:t>
          </a:r>
          <a:endParaRPr lang="fr-BE" sz="1200" kern="1200" dirty="0"/>
        </a:p>
      </dsp:txBody>
      <dsp:txXfrm>
        <a:off x="50266" y="925011"/>
        <a:ext cx="916877" cy="1246320"/>
      </dsp:txXfrm>
    </dsp:sp>
    <dsp:sp modelId="{5C0BE112-0442-4B94-8059-9B11BC272872}">
      <dsp:nvSpPr>
        <dsp:cNvPr id="0" name=""/>
        <dsp:cNvSpPr/>
      </dsp:nvSpPr>
      <dsp:spPr>
        <a:xfrm>
          <a:off x="1251677" y="875410"/>
          <a:ext cx="1148565" cy="1345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Data collection and online encoding</a:t>
          </a:r>
        </a:p>
      </dsp:txBody>
      <dsp:txXfrm>
        <a:off x="1307745" y="931478"/>
        <a:ext cx="1036429" cy="1233386"/>
      </dsp:txXfrm>
    </dsp:sp>
    <dsp:sp modelId="{672EA00B-D792-42B6-B9CE-D732F286FBBA}">
      <dsp:nvSpPr>
        <dsp:cNvPr id="0" name=""/>
        <dsp:cNvSpPr/>
      </dsp:nvSpPr>
      <dsp:spPr>
        <a:xfrm>
          <a:off x="2635177" y="875410"/>
          <a:ext cx="1060739" cy="1345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Quality control</a:t>
          </a:r>
        </a:p>
      </dsp:txBody>
      <dsp:txXfrm>
        <a:off x="2686958" y="927191"/>
        <a:ext cx="957177" cy="1241960"/>
      </dsp:txXfrm>
    </dsp:sp>
    <dsp:sp modelId="{2BB48EF1-2E17-47AD-BF3C-98BC425F9186}">
      <dsp:nvSpPr>
        <dsp:cNvPr id="0" name=""/>
        <dsp:cNvSpPr/>
      </dsp:nvSpPr>
      <dsp:spPr>
        <a:xfrm>
          <a:off x="3930850" y="875410"/>
          <a:ext cx="1213522" cy="1345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National validation workshop</a:t>
          </a:r>
        </a:p>
      </dsp:txBody>
      <dsp:txXfrm>
        <a:off x="3990089" y="934649"/>
        <a:ext cx="1095044" cy="1227044"/>
      </dsp:txXfrm>
    </dsp:sp>
    <dsp:sp modelId="{5B244BDD-E2D9-4DEF-B12A-BCDCA4F2F80A}">
      <dsp:nvSpPr>
        <dsp:cNvPr id="0" name=""/>
        <dsp:cNvSpPr/>
      </dsp:nvSpPr>
      <dsp:spPr>
        <a:xfrm>
          <a:off x="5379305" y="875410"/>
          <a:ext cx="1386649" cy="1345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Updates, corrections and validation</a:t>
          </a:r>
          <a:endParaRPr lang="fr-BE" sz="1200" kern="1200" dirty="0"/>
        </a:p>
      </dsp:txBody>
      <dsp:txXfrm>
        <a:off x="5444988" y="941093"/>
        <a:ext cx="1255283" cy="1214156"/>
      </dsp:txXfrm>
    </dsp:sp>
    <dsp:sp modelId="{8B7EE8E4-E3EC-4CB6-8481-CD501C14B3F2}">
      <dsp:nvSpPr>
        <dsp:cNvPr id="0" name=""/>
        <dsp:cNvSpPr/>
      </dsp:nvSpPr>
      <dsp:spPr>
        <a:xfrm>
          <a:off x="7000888" y="875410"/>
          <a:ext cx="1351373" cy="1345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noProof="0" dirty="0"/>
            <a:t>Online publication, States of </a:t>
          </a:r>
          <a:r>
            <a:rPr lang="fr-BE" sz="1200" kern="1200" noProof="0" dirty="0" err="1"/>
            <a:t>Forests</a:t>
          </a:r>
          <a:r>
            <a:rPr lang="fr-BE" sz="1200" kern="1200" noProof="0" dirty="0"/>
            <a:t>, …</a:t>
          </a:r>
          <a:endParaRPr lang="fr-BE" sz="1200" kern="1200" dirty="0"/>
        </a:p>
      </dsp:txBody>
      <dsp:txXfrm>
        <a:off x="7066571" y="941093"/>
        <a:ext cx="1220007" cy="1214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B7A45-373F-4269-8B73-E0D7D40E372B}">
      <dsp:nvSpPr>
        <dsp:cNvPr id="0" name=""/>
        <dsp:cNvSpPr/>
      </dsp:nvSpPr>
      <dsp:spPr>
        <a:xfrm>
          <a:off x="3" y="0"/>
          <a:ext cx="7886603" cy="2843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316ED0-F6F4-43C5-92D0-8BA868CFEA9B}">
      <dsp:nvSpPr>
        <dsp:cNvPr id="0" name=""/>
        <dsp:cNvSpPr/>
      </dsp:nvSpPr>
      <dsp:spPr>
        <a:xfrm>
          <a:off x="628" y="803784"/>
          <a:ext cx="959354" cy="1235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Identification of the data to </a:t>
          </a:r>
          <a:r>
            <a:rPr lang="fr-BE" sz="1100" kern="1200" dirty="0" err="1"/>
            <a:t>be</a:t>
          </a:r>
          <a:r>
            <a:rPr lang="fr-BE" sz="1100" kern="1200" dirty="0"/>
            <a:t> </a:t>
          </a:r>
          <a:r>
            <a:rPr lang="fr-BE" sz="1100" kern="1200" dirty="0" err="1"/>
            <a:t>collected</a:t>
          </a:r>
          <a:endParaRPr lang="fr-BE" sz="1100" kern="1200" dirty="0"/>
        </a:p>
      </dsp:txBody>
      <dsp:txXfrm>
        <a:off x="47460" y="850616"/>
        <a:ext cx="865690" cy="1141767"/>
      </dsp:txXfrm>
    </dsp:sp>
    <dsp:sp modelId="{5C0BE112-0442-4B94-8059-9B11BC272872}">
      <dsp:nvSpPr>
        <dsp:cNvPr id="0" name=""/>
        <dsp:cNvSpPr/>
      </dsp:nvSpPr>
      <dsp:spPr>
        <a:xfrm>
          <a:off x="1181800" y="803784"/>
          <a:ext cx="1084444" cy="1235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Data collection and online encoding</a:t>
          </a:r>
        </a:p>
      </dsp:txBody>
      <dsp:txXfrm>
        <a:off x="1234738" y="856722"/>
        <a:ext cx="978568" cy="1129555"/>
      </dsp:txXfrm>
    </dsp:sp>
    <dsp:sp modelId="{672EA00B-D792-42B6-B9CE-D732F286FBBA}">
      <dsp:nvSpPr>
        <dsp:cNvPr id="0" name=""/>
        <dsp:cNvSpPr/>
      </dsp:nvSpPr>
      <dsp:spPr>
        <a:xfrm>
          <a:off x="2488062" y="803784"/>
          <a:ext cx="1001521" cy="1235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Quality control</a:t>
          </a:r>
        </a:p>
      </dsp:txBody>
      <dsp:txXfrm>
        <a:off x="2536952" y="852674"/>
        <a:ext cx="903741" cy="1137651"/>
      </dsp:txXfrm>
    </dsp:sp>
    <dsp:sp modelId="{2BB48EF1-2E17-47AD-BF3C-98BC425F9186}">
      <dsp:nvSpPr>
        <dsp:cNvPr id="0" name=""/>
        <dsp:cNvSpPr/>
      </dsp:nvSpPr>
      <dsp:spPr>
        <a:xfrm>
          <a:off x="3711401" y="803784"/>
          <a:ext cx="1145774" cy="1235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National validation workshop</a:t>
          </a:r>
        </a:p>
      </dsp:txBody>
      <dsp:txXfrm>
        <a:off x="3767333" y="859716"/>
        <a:ext cx="1033910" cy="1123567"/>
      </dsp:txXfrm>
    </dsp:sp>
    <dsp:sp modelId="{5B244BDD-E2D9-4DEF-B12A-BCDCA4F2F80A}">
      <dsp:nvSpPr>
        <dsp:cNvPr id="0" name=""/>
        <dsp:cNvSpPr/>
      </dsp:nvSpPr>
      <dsp:spPr>
        <a:xfrm>
          <a:off x="5078994" y="803784"/>
          <a:ext cx="1309237" cy="1235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Updates, corrections and validation</a:t>
          </a:r>
          <a:endParaRPr lang="fr-BE" sz="1200" kern="1200" dirty="0"/>
        </a:p>
      </dsp:txBody>
      <dsp:txXfrm>
        <a:off x="5139303" y="864093"/>
        <a:ext cx="1188619" cy="1114813"/>
      </dsp:txXfrm>
    </dsp:sp>
    <dsp:sp modelId="{8B7EE8E4-E3EC-4CB6-8481-CD501C14B3F2}">
      <dsp:nvSpPr>
        <dsp:cNvPr id="0" name=""/>
        <dsp:cNvSpPr/>
      </dsp:nvSpPr>
      <dsp:spPr>
        <a:xfrm>
          <a:off x="6610048" y="803784"/>
          <a:ext cx="1275929" cy="1235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noProof="0" dirty="0"/>
            <a:t>Online publication, States of </a:t>
          </a:r>
          <a:r>
            <a:rPr lang="fr-BE" sz="1200" kern="1200" noProof="0" dirty="0" err="1"/>
            <a:t>Forests</a:t>
          </a:r>
          <a:r>
            <a:rPr lang="fr-BE" sz="1200" kern="1200" noProof="0" dirty="0"/>
            <a:t>, …</a:t>
          </a:r>
          <a:endParaRPr lang="fr-BE" sz="1200" kern="1200" dirty="0"/>
        </a:p>
      </dsp:txBody>
      <dsp:txXfrm>
        <a:off x="6670357" y="864093"/>
        <a:ext cx="1155311" cy="1114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DB7E-135C-4BA3-981F-CA0C76EE32DC}" type="datetimeFigureOut">
              <a:rPr lang="fr-BE" smtClean="0"/>
              <a:pPr/>
              <a:t>05-03-18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24E69-8974-4B8F-AA51-543B4BD20CB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75575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FTPs</a:t>
            </a:r>
            <a:r>
              <a:rPr lang="fr-BE" dirty="0"/>
              <a:t> : Financial and </a:t>
            </a:r>
            <a:r>
              <a:rPr lang="fr-BE" dirty="0" err="1"/>
              <a:t>Technical</a:t>
            </a:r>
            <a:r>
              <a:rPr lang="fr-BE" dirty="0"/>
              <a:t> </a:t>
            </a:r>
            <a:r>
              <a:rPr lang="fr-BE" dirty="0" err="1"/>
              <a:t>partners</a:t>
            </a:r>
            <a:endParaRPr lang="fr-BE" dirty="0"/>
          </a:p>
          <a:p>
            <a:r>
              <a:rPr lang="fr-BE" dirty="0"/>
              <a:t>Groupes nationaux </a:t>
            </a:r>
            <a:r>
              <a:rPr lang="fr-BE" dirty="0" err="1"/>
              <a:t>inter-ministériels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24E69-8974-4B8F-AA51-543B4BD20CB9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07224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Consolidation des données historiques avec les annuaires statistiques nationaux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24E69-8974-4B8F-AA51-543B4BD20CB9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87663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Ici, l’objectif de l’illustration est de montrer que les infos et outils sont formatés selon les profils d’utilisateurs. On a donc un exemple avec les projets ou on </a:t>
            </a:r>
            <a:r>
              <a:rPr lang="fr-BE"/>
              <a:t>a des </a:t>
            </a:r>
            <a:r>
              <a:rPr lang="fr-BE" dirty="0"/>
              <a:t>outils de suivi de l’avancement et des objectifs destinés aux managers de projets et aux bailleurs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24E69-8974-4B8F-AA51-543B4BD20CB9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21392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5E298B-BA92-49EA-A103-4F4387342247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05266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5116162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76974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2"/>
          <p:cNvSpPr/>
          <p:nvPr userDrawn="1"/>
        </p:nvSpPr>
        <p:spPr>
          <a:xfrm>
            <a:off x="0" y="5661248"/>
            <a:ext cx="932452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48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43063" y="357188"/>
            <a:ext cx="7043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43063" y="1600200"/>
            <a:ext cx="7043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2" name="Image 6" descr="f_from_FORAF_logo-trans.png"/>
          <p:cNvPicPr>
            <a:picLocks noChangeAspect="1"/>
          </p:cNvPicPr>
          <p:nvPr/>
        </p:nvPicPr>
        <p:blipFill>
          <a:blip r:embed="rId5" cstate="print"/>
          <a:srcRect l="16130" t="542" r="6451" b="1025"/>
          <a:stretch>
            <a:fillRect/>
          </a:stretch>
        </p:blipFill>
        <p:spPr bwMode="auto">
          <a:xfrm>
            <a:off x="-357188" y="0"/>
            <a:ext cx="1731963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OFAC logo [320x200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6381328"/>
            <a:ext cx="975360" cy="3749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2" y="476672"/>
            <a:ext cx="811890" cy="792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6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939336" cy="1143000"/>
          </a:xfrm>
        </p:spPr>
        <p:txBody>
          <a:bodyPr/>
          <a:lstStyle/>
          <a:p>
            <a:pPr algn="l"/>
            <a:r>
              <a:rPr lang="fr-FR" sz="4000" b="1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00635" y="919161"/>
            <a:ext cx="8229600" cy="316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Observatory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Central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Africa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Forests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(OFAC)</a:t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4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fr-FR" sz="4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data collection to a 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regional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decision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support system</a:t>
            </a:r>
            <a:r>
              <a:rPr kumimoji="0" lang="fr-FR" sz="4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fr-FR" sz="4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BE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="" xmlns:a16="http://schemas.microsoft.com/office/drawing/2014/main" id="{10F60391-1C1A-449A-8578-68634EBD823A}"/>
              </a:ext>
            </a:extLst>
          </p:cNvPr>
          <p:cNvSpPr txBox="1">
            <a:spLocks/>
          </p:cNvSpPr>
          <p:nvPr/>
        </p:nvSpPr>
        <p:spPr>
          <a:xfrm>
            <a:off x="1272989" y="4091238"/>
            <a:ext cx="6777318" cy="646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fr-FR" sz="2000" dirty="0">
              <a:solidFill>
                <a:prstClr val="black"/>
              </a:solidFill>
              <a:latin typeface="Gill Sans MT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FR" sz="1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Florence </a:t>
            </a:r>
            <a:r>
              <a:rPr lang="fr-FR" sz="1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Palla</a:t>
            </a:r>
            <a:r>
              <a:rPr lang="fr-FR" sz="1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&amp; Quentin </a:t>
            </a:r>
            <a:r>
              <a:rPr lang="fr-FR" sz="1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Jungers</a:t>
            </a:r>
            <a:endParaRPr lang="fr-FR" sz="1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3C0DE0C8-8B6E-4E14-9237-DC8DD479F38B}"/>
              </a:ext>
            </a:extLst>
          </p:cNvPr>
          <p:cNvSpPr txBox="1"/>
          <p:nvPr/>
        </p:nvSpPr>
        <p:spPr>
          <a:xfrm>
            <a:off x="1129554" y="5918918"/>
            <a:ext cx="772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FRA 2020 : Technical meeting of National Correspondents and CFRQ partners</a:t>
            </a:r>
            <a:endParaRPr lang="fr-CM" b="1" dirty="0"/>
          </a:p>
          <a:p>
            <a:pPr algn="ctr"/>
            <a:r>
              <a:rPr lang="es-ES" b="1" dirty="0"/>
              <a:t>5-9 March 2018 Toluca, </a:t>
            </a:r>
            <a:r>
              <a:rPr lang="es-ES" b="1" dirty="0" err="1"/>
              <a:t>Mexico</a:t>
            </a:r>
            <a:endParaRPr lang="fr-CM" b="1" dirty="0"/>
          </a:p>
          <a:p>
            <a:endParaRPr lang="fr-CM" dirty="0"/>
          </a:p>
        </p:txBody>
      </p:sp>
    </p:spTree>
    <p:extLst>
      <p:ext uri="{BB962C8B-B14F-4D97-AF65-F5344CB8AC3E}">
        <p14:creationId xmlns="" xmlns:p14="http://schemas.microsoft.com/office/powerpoint/2010/main" val="28564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08841B-2E17-401A-8A92-183D615AFE66}"/>
              </a:ext>
            </a:extLst>
          </p:cNvPr>
          <p:cNvSpPr/>
          <p:nvPr/>
        </p:nvSpPr>
        <p:spPr>
          <a:xfrm>
            <a:off x="557808" y="1889676"/>
            <a:ext cx="81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Thematic 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maps and other support for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decisioners</a:t>
            </a:r>
            <a:endParaRPr lang="en-GB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Last example : protected areas supported by ECOFAC 6 program</a:t>
            </a:r>
          </a:p>
          <a:p>
            <a:pPr lvl="1" defTabSz="914400" fontAlgn="base">
              <a:spcBef>
                <a:spcPct val="0"/>
              </a:spcBef>
              <a:spcAft>
                <a:spcPts val="600"/>
              </a:spcAft>
            </a:pPr>
            <a:endParaRPr lang="en-GB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sz="15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sz="15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92765C8F-87CA-4D91-B74A-C3376AB855DB}"/>
              </a:ext>
            </a:extLst>
          </p:cNvPr>
          <p:cNvGrpSpPr/>
          <p:nvPr/>
        </p:nvGrpSpPr>
        <p:grpSpPr>
          <a:xfrm>
            <a:off x="1935589" y="6569201"/>
            <a:ext cx="5227302" cy="288799"/>
            <a:chOff x="1736741" y="6558544"/>
            <a:chExt cx="5227302" cy="288799"/>
          </a:xfrm>
        </p:grpSpPr>
        <p:sp>
          <p:nvSpPr>
            <p:cNvPr id="5" name="Flèche : pentagone 4">
              <a:extLst>
                <a:ext uri="{FF2B5EF4-FFF2-40B4-BE49-F238E27FC236}">
                  <a16:creationId xmlns="" xmlns:a16="http://schemas.microsoft.com/office/drawing/2014/main" id="{86F96195-A177-4402-8E05-29A8B4721360}"/>
                </a:ext>
              </a:extLst>
            </p:cNvPr>
            <p:cNvSpPr/>
            <p:nvPr/>
          </p:nvSpPr>
          <p:spPr>
            <a:xfrm>
              <a:off x="1736741" y="6558546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Data collection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6" name="Flèche : pentagone 5">
              <a:extLst>
                <a:ext uri="{FF2B5EF4-FFF2-40B4-BE49-F238E27FC236}">
                  <a16:creationId xmlns="" xmlns:a16="http://schemas.microsoft.com/office/drawing/2014/main" id="{1BB707F8-3FF7-4021-B628-A79D0D756E7C}"/>
                </a:ext>
              </a:extLst>
            </p:cNvPr>
            <p:cNvSpPr/>
            <p:nvPr/>
          </p:nvSpPr>
          <p:spPr>
            <a:xfrm>
              <a:off x="3446088" y="6558545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Analytical platforms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7" name="Flèche : pentagone 6">
              <a:extLst>
                <a:ext uri="{FF2B5EF4-FFF2-40B4-BE49-F238E27FC236}">
                  <a16:creationId xmlns="" xmlns:a16="http://schemas.microsoft.com/office/drawing/2014/main" id="{F16D55FA-0E60-40D5-841A-EE6087D3DA67}"/>
                </a:ext>
              </a:extLst>
            </p:cNvPr>
            <p:cNvSpPr/>
            <p:nvPr/>
          </p:nvSpPr>
          <p:spPr>
            <a:xfrm>
              <a:off x="5146041" y="6558544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b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Diffusion - DSS</a:t>
              </a:r>
              <a:endParaRPr lang="fr-BE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74FF5D29-5607-40AB-A4BC-94AA25712434}"/>
              </a:ext>
            </a:extLst>
          </p:cNvPr>
          <p:cNvSpPr txBox="1">
            <a:spLocks/>
          </p:cNvSpPr>
          <p:nvPr/>
        </p:nvSpPr>
        <p:spPr bwMode="auto">
          <a:xfrm>
            <a:off x="1399142" y="274638"/>
            <a:ext cx="728765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BE" sz="3200" b="1" dirty="0" err="1">
                <a:solidFill>
                  <a:srgbClr val="993300"/>
                </a:solidFill>
              </a:rPr>
              <a:t>Decision</a:t>
            </a:r>
            <a:r>
              <a:rPr lang="fr-BE" sz="3200" b="1" dirty="0">
                <a:solidFill>
                  <a:srgbClr val="993300"/>
                </a:solidFill>
              </a:rPr>
              <a:t> support </a:t>
            </a:r>
            <a:r>
              <a:rPr lang="fr-BE" sz="3200" b="1" dirty="0" err="1">
                <a:solidFill>
                  <a:srgbClr val="993300"/>
                </a:solidFill>
              </a:rPr>
              <a:t>systems</a:t>
            </a:r>
            <a:endParaRPr lang="fr-BE" sz="3200" b="1" dirty="0">
              <a:solidFill>
                <a:srgbClr val="9933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B778504-9099-48BA-BC8B-F5241C6E1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72" y="0"/>
            <a:ext cx="485365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OFA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914" y="1046361"/>
            <a:ext cx="3384376" cy="1302519"/>
          </a:xfrm>
          <a:prstGeom prst="rect">
            <a:avLst/>
          </a:prstGeom>
        </p:spPr>
      </p:pic>
      <p:sp>
        <p:nvSpPr>
          <p:cNvPr id="7172" name="ZoneTexte 11"/>
          <p:cNvSpPr txBox="1">
            <a:spLocks noChangeArrowheads="1"/>
          </p:cNvSpPr>
          <p:nvPr/>
        </p:nvSpPr>
        <p:spPr bwMode="auto">
          <a:xfrm>
            <a:off x="1835696" y="2996952"/>
            <a:ext cx="6500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203848" y="836712"/>
            <a:ext cx="158417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5" name="Groupe 13"/>
          <p:cNvGrpSpPr>
            <a:grpSpLocks/>
          </p:cNvGrpSpPr>
          <p:nvPr/>
        </p:nvGrpSpPr>
        <p:grpSpPr bwMode="auto">
          <a:xfrm>
            <a:off x="2341697" y="3933052"/>
            <a:ext cx="5488810" cy="1677721"/>
            <a:chOff x="3567840" y="4357123"/>
            <a:chExt cx="5489227" cy="1677734"/>
          </a:xfrm>
          <a:noFill/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567840" y="4357123"/>
              <a:ext cx="5489227" cy="4616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BE" sz="2400" b="1" dirty="0"/>
                <a:t>http://www.observatoire-comifac.net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8158" r="18683"/>
            <a:stretch>
              <a:fillRect/>
            </a:stretch>
          </p:blipFill>
          <p:spPr bwMode="auto">
            <a:xfrm>
              <a:off x="3639853" y="4808234"/>
              <a:ext cx="5256983" cy="12266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age 8" descr="COMIFAC New 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98072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4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939336" cy="1143000"/>
          </a:xfrm>
        </p:spPr>
        <p:txBody>
          <a:bodyPr/>
          <a:lstStyle/>
          <a:p>
            <a:pPr algn="l"/>
            <a:r>
              <a:rPr lang="fr-FR" sz="4000" b="1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B5B094EE-28AB-4DB5-B652-8E5993C5434D}"/>
              </a:ext>
            </a:extLst>
          </p:cNvPr>
          <p:cNvSpPr txBox="1">
            <a:spLocks/>
          </p:cNvSpPr>
          <p:nvPr/>
        </p:nvSpPr>
        <p:spPr bwMode="auto">
          <a:xfrm>
            <a:off x="1399142" y="274638"/>
            <a:ext cx="728765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BE" sz="40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OFAC Network</a:t>
            </a:r>
            <a:endParaRPr lang="fr-BE" sz="4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286" y="1231513"/>
            <a:ext cx="7658100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791072" y="5321687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=&gt;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Ensure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permanent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availability of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information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on the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forests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in the region (10 countries) to decision makers and the broader public.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4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re 1">
            <a:extLst>
              <a:ext uri="{FF2B5EF4-FFF2-40B4-BE49-F238E27FC236}">
                <a16:creationId xmlns="" xmlns:a16="http://schemas.microsoft.com/office/drawing/2014/main" id="{DE09F86F-DCDA-41B7-BE0D-871E38B10315}"/>
              </a:ext>
            </a:extLst>
          </p:cNvPr>
          <p:cNvSpPr txBox="1">
            <a:spLocks/>
          </p:cNvSpPr>
          <p:nvPr/>
        </p:nvSpPr>
        <p:spPr bwMode="auto">
          <a:xfrm>
            <a:off x="1399142" y="274638"/>
            <a:ext cx="728765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BE" sz="40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Historical</a:t>
            </a:r>
            <a:r>
              <a:rPr lang="fr-BE" sz="40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process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BBD359B0-2781-40F6-A206-EA92DD83AA67}"/>
              </a:ext>
            </a:extLst>
          </p:cNvPr>
          <p:cNvGrpSpPr/>
          <p:nvPr/>
        </p:nvGrpSpPr>
        <p:grpSpPr>
          <a:xfrm>
            <a:off x="1935589" y="6569201"/>
            <a:ext cx="5227302" cy="288799"/>
            <a:chOff x="1736741" y="6558544"/>
            <a:chExt cx="5227302" cy="288799"/>
          </a:xfrm>
        </p:grpSpPr>
        <p:sp>
          <p:nvSpPr>
            <p:cNvPr id="71" name="Flèche : pentagone 70">
              <a:extLst>
                <a:ext uri="{FF2B5EF4-FFF2-40B4-BE49-F238E27FC236}">
                  <a16:creationId xmlns="" xmlns:a16="http://schemas.microsoft.com/office/drawing/2014/main" id="{3A571720-FC3F-4376-976E-164CB2475F94}"/>
                </a:ext>
              </a:extLst>
            </p:cNvPr>
            <p:cNvSpPr/>
            <p:nvPr/>
          </p:nvSpPr>
          <p:spPr>
            <a:xfrm>
              <a:off x="5146041" y="6558544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Diffusion - DSS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49" name="Flèche : pentagone 48">
              <a:extLst>
                <a:ext uri="{FF2B5EF4-FFF2-40B4-BE49-F238E27FC236}">
                  <a16:creationId xmlns="" xmlns:a16="http://schemas.microsoft.com/office/drawing/2014/main" id="{423819A9-499A-4A27-8D86-761E52086802}"/>
                </a:ext>
              </a:extLst>
            </p:cNvPr>
            <p:cNvSpPr/>
            <p:nvPr/>
          </p:nvSpPr>
          <p:spPr>
            <a:xfrm>
              <a:off x="3446088" y="6558545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Analytical platforms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2" name="Flèche : pentagone 1">
              <a:extLst>
                <a:ext uri="{FF2B5EF4-FFF2-40B4-BE49-F238E27FC236}">
                  <a16:creationId xmlns="" xmlns:a16="http://schemas.microsoft.com/office/drawing/2014/main" id="{902995FD-E44E-4FB7-80C0-91EBAF416459}"/>
                </a:ext>
              </a:extLst>
            </p:cNvPr>
            <p:cNvSpPr/>
            <p:nvPr/>
          </p:nvSpPr>
          <p:spPr>
            <a:xfrm>
              <a:off x="1736741" y="6558546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b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collection</a:t>
              </a:r>
              <a:endParaRPr lang="fr-BE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50" name="Diagramme 49">
            <a:extLst>
              <a:ext uri="{FF2B5EF4-FFF2-40B4-BE49-F238E27FC236}">
                <a16:creationId xmlns="" xmlns:a16="http://schemas.microsoft.com/office/drawing/2014/main" id="{DB6BB08D-90A7-4781-907C-2B929FB71E6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13209033"/>
              </p:ext>
            </p:extLst>
          </p:nvPr>
        </p:nvGraphicFramePr>
        <p:xfrm>
          <a:off x="539552" y="1916832"/>
          <a:ext cx="835292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81D339D4-607C-436A-BE8A-DE1ED60B066D}"/>
              </a:ext>
            </a:extLst>
          </p:cNvPr>
          <p:cNvSpPr txBox="1"/>
          <p:nvPr/>
        </p:nvSpPr>
        <p:spPr>
          <a:xfrm>
            <a:off x="1034976" y="4645377"/>
            <a:ext cx="23393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National groups</a:t>
            </a:r>
          </a:p>
          <a:p>
            <a:r>
              <a:rPr lang="fr-BE" sz="1400" dirty="0"/>
              <a:t>(Focal points and main correspondent)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4595C8D1-04EE-4420-997F-31AE58667264}"/>
              </a:ext>
            </a:extLst>
          </p:cNvPr>
          <p:cNvSpPr txBox="1"/>
          <p:nvPr/>
        </p:nvSpPr>
        <p:spPr>
          <a:xfrm>
            <a:off x="4585833" y="4522047"/>
            <a:ext cx="170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National groups and </a:t>
            </a:r>
            <a:r>
              <a:rPr lang="fr-BE" dirty="0" err="1"/>
              <a:t>partners</a:t>
            </a:r>
            <a:endParaRPr lang="fr-BE" dirty="0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46FCFB22-5E45-4F4C-9D46-CFB1DD0B0955}"/>
              </a:ext>
            </a:extLst>
          </p:cNvPr>
          <p:cNvSpPr/>
          <p:nvPr/>
        </p:nvSpPr>
        <p:spPr>
          <a:xfrm>
            <a:off x="2965604" y="1596658"/>
            <a:ext cx="22954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workshops - OFAC, ITTO, FAO-FRA </a:t>
            </a:r>
          </a:p>
          <a:p>
            <a:r>
              <a:rPr lang="en-US" sz="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common Focal Points</a:t>
            </a:r>
            <a:r>
              <a:rPr lang="en-US" sz="1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BE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="" xmlns:a16="http://schemas.microsoft.com/office/drawing/2014/main" id="{4E6158DB-D27E-45FB-9C66-41060ABC996A}"/>
              </a:ext>
            </a:extLst>
          </p:cNvPr>
          <p:cNvCxnSpPr/>
          <p:nvPr/>
        </p:nvCxnSpPr>
        <p:spPr>
          <a:xfrm flipV="1">
            <a:off x="2204660" y="3966089"/>
            <a:ext cx="198468" cy="640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="" xmlns:a16="http://schemas.microsoft.com/office/drawing/2014/main" id="{60C283D7-5DFF-454B-9E44-E99C99224F4A}"/>
              </a:ext>
            </a:extLst>
          </p:cNvPr>
          <p:cNvCxnSpPr>
            <a:stCxn id="52" idx="0"/>
          </p:cNvCxnSpPr>
          <p:nvPr/>
        </p:nvCxnSpPr>
        <p:spPr>
          <a:xfrm flipH="1" flipV="1">
            <a:off x="5156716" y="3783629"/>
            <a:ext cx="283990" cy="738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="" xmlns:a16="http://schemas.microsoft.com/office/drawing/2014/main" id="{78F1A379-AA94-41C4-BBA9-B26DAA88A862}"/>
              </a:ext>
            </a:extLst>
          </p:cNvPr>
          <p:cNvCxnSpPr/>
          <p:nvPr/>
        </p:nvCxnSpPr>
        <p:spPr>
          <a:xfrm>
            <a:off x="4418934" y="2442046"/>
            <a:ext cx="477102" cy="521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C3C8449F-9131-42A8-ACB5-171971F31E7C}"/>
              </a:ext>
            </a:extLst>
          </p:cNvPr>
          <p:cNvSpPr txBox="1"/>
          <p:nvPr/>
        </p:nvSpPr>
        <p:spPr>
          <a:xfrm>
            <a:off x="3577130" y="4421735"/>
            <a:ext cx="97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OFAC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="" xmlns:a16="http://schemas.microsoft.com/office/drawing/2014/main" id="{E9DB6FA8-0D67-433B-B34D-EF189F3F2945}"/>
              </a:ext>
            </a:extLst>
          </p:cNvPr>
          <p:cNvCxnSpPr/>
          <p:nvPr/>
        </p:nvCxnSpPr>
        <p:spPr>
          <a:xfrm flipH="1" flipV="1">
            <a:off x="3729715" y="3783629"/>
            <a:ext cx="215511" cy="638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="" xmlns:a16="http://schemas.microsoft.com/office/drawing/2014/main" id="{6DE95745-3A11-4CC4-86BF-3A0232FF7208}"/>
              </a:ext>
            </a:extLst>
          </p:cNvPr>
          <p:cNvSpPr txBox="1"/>
          <p:nvPr/>
        </p:nvSpPr>
        <p:spPr>
          <a:xfrm>
            <a:off x="5627246" y="1795715"/>
            <a:ext cx="1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Main Correspondent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="" xmlns:a16="http://schemas.microsoft.com/office/drawing/2014/main" id="{5097A135-572F-469C-8D88-D9C1EA2DA16F}"/>
              </a:ext>
            </a:extLst>
          </p:cNvPr>
          <p:cNvCxnSpPr>
            <a:cxnSpLocks/>
          </p:cNvCxnSpPr>
          <p:nvPr/>
        </p:nvCxnSpPr>
        <p:spPr>
          <a:xfrm>
            <a:off x="6526737" y="2442046"/>
            <a:ext cx="117903" cy="521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="" xmlns:a16="http://schemas.microsoft.com/office/drawing/2014/main" id="{84DB0AE8-A40D-4FF3-8689-38D89748F70D}"/>
              </a:ext>
            </a:extLst>
          </p:cNvPr>
          <p:cNvCxnSpPr>
            <a:cxnSpLocks/>
          </p:cNvCxnSpPr>
          <p:nvPr/>
        </p:nvCxnSpPr>
        <p:spPr>
          <a:xfrm flipH="1">
            <a:off x="1053841" y="2257380"/>
            <a:ext cx="140975" cy="646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="" xmlns:a16="http://schemas.microsoft.com/office/drawing/2014/main" id="{A79C425E-E455-4942-A5AF-B84C22B59F0D}"/>
              </a:ext>
            </a:extLst>
          </p:cNvPr>
          <p:cNvSpPr txBox="1"/>
          <p:nvPr/>
        </p:nvSpPr>
        <p:spPr>
          <a:xfrm>
            <a:off x="1037063" y="1684477"/>
            <a:ext cx="13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OFAC, </a:t>
            </a:r>
            <a:r>
              <a:rPr lang="fr-BE" sz="1400" dirty="0" err="1"/>
              <a:t>FTPs</a:t>
            </a:r>
            <a:r>
              <a:rPr lang="fr-BE" sz="1400" dirty="0"/>
              <a:t>, National groups</a:t>
            </a:r>
          </a:p>
        </p:txBody>
      </p:sp>
    </p:spTree>
    <p:extLst>
      <p:ext uri="{BB962C8B-B14F-4D97-AF65-F5344CB8AC3E}">
        <p14:creationId xmlns="" xmlns:p14="http://schemas.microsoft.com/office/powerpoint/2010/main" val="38968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re 1">
            <a:extLst>
              <a:ext uri="{FF2B5EF4-FFF2-40B4-BE49-F238E27FC236}">
                <a16:creationId xmlns="" xmlns:a16="http://schemas.microsoft.com/office/drawing/2014/main" id="{DE09F86F-DCDA-41B7-BE0D-871E38B10315}"/>
              </a:ext>
            </a:extLst>
          </p:cNvPr>
          <p:cNvSpPr txBox="1">
            <a:spLocks/>
          </p:cNvSpPr>
          <p:nvPr/>
        </p:nvSpPr>
        <p:spPr bwMode="auto">
          <a:xfrm>
            <a:off x="1399142" y="274638"/>
            <a:ext cx="728765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BE" sz="40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fr-BE" sz="40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mechanism</a:t>
            </a:r>
            <a:endParaRPr lang="fr-BE" sz="4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" name="Diagramme 48">
            <a:extLst>
              <a:ext uri="{FF2B5EF4-FFF2-40B4-BE49-F238E27FC236}">
                <a16:creationId xmlns="" xmlns:a16="http://schemas.microsoft.com/office/drawing/2014/main" id="{32855379-7EC6-4761-A8CA-3BC25886A6D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66540055"/>
              </p:ext>
            </p:extLst>
          </p:nvPr>
        </p:nvGraphicFramePr>
        <p:xfrm>
          <a:off x="800193" y="3486912"/>
          <a:ext cx="7886607" cy="28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Groupe 38">
            <a:extLst>
              <a:ext uri="{FF2B5EF4-FFF2-40B4-BE49-F238E27FC236}">
                <a16:creationId xmlns="" xmlns:a16="http://schemas.microsoft.com/office/drawing/2014/main" id="{3335E0CD-08E5-4427-8F1A-90F5B79755E2}"/>
              </a:ext>
            </a:extLst>
          </p:cNvPr>
          <p:cNvGrpSpPr/>
          <p:nvPr/>
        </p:nvGrpSpPr>
        <p:grpSpPr>
          <a:xfrm>
            <a:off x="276149" y="2132711"/>
            <a:ext cx="8128992" cy="2261959"/>
            <a:chOff x="214815" y="2163737"/>
            <a:chExt cx="8128992" cy="2261959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7C1C377-C48A-4AF4-BD53-D03BBAF66D1A}"/>
                </a:ext>
              </a:extLst>
            </p:cNvPr>
            <p:cNvSpPr/>
            <p:nvPr/>
          </p:nvSpPr>
          <p:spPr>
            <a:xfrm>
              <a:off x="214815" y="2163737"/>
              <a:ext cx="8128992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defTabSz="914400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GB" sz="16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Regional workshop in order to : </a:t>
              </a:r>
            </a:p>
            <a:p>
              <a:pPr marL="1200150" lvl="2" indent="-285750" defTabSz="914400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Assess and clarify OFAC indicators</a:t>
              </a:r>
            </a:p>
            <a:p>
              <a:pPr marL="1200150" lvl="2" indent="-285750" defTabSz="914400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Identify new indicators (spatial data, COMIFAC CP, NTFPs)</a:t>
              </a:r>
            </a:p>
            <a:p>
              <a:pPr marL="1200150" lvl="2" indent="-285750" defTabSz="914400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Harmonize with global process</a:t>
              </a:r>
            </a:p>
            <a:p>
              <a:pPr lvl="1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en-GB" sz="15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="" xmlns:a16="http://schemas.microsoft.com/office/drawing/2014/main" id="{150DB00F-21EA-4097-A302-DF139CE62FBD}"/>
                </a:ext>
              </a:extLst>
            </p:cNvPr>
            <p:cNvCxnSpPr/>
            <p:nvPr/>
          </p:nvCxnSpPr>
          <p:spPr>
            <a:xfrm flipH="1">
              <a:off x="1399142" y="3486912"/>
              <a:ext cx="210202" cy="9387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 75">
            <a:extLst>
              <a:ext uri="{FF2B5EF4-FFF2-40B4-BE49-F238E27FC236}">
                <a16:creationId xmlns="" xmlns:a16="http://schemas.microsoft.com/office/drawing/2014/main" id="{506B8BB7-8FCB-435D-B130-59A23BF81ABC}"/>
              </a:ext>
            </a:extLst>
          </p:cNvPr>
          <p:cNvGrpSpPr/>
          <p:nvPr/>
        </p:nvGrpSpPr>
        <p:grpSpPr>
          <a:xfrm>
            <a:off x="1313712" y="2132711"/>
            <a:ext cx="8128992" cy="2261959"/>
            <a:chOff x="214815" y="2163737"/>
            <a:chExt cx="8128992" cy="2261959"/>
          </a:xfrm>
        </p:grpSpPr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DF094B10-6046-4030-A0B2-C2F03DB5BF2E}"/>
                </a:ext>
              </a:extLst>
            </p:cNvPr>
            <p:cNvSpPr/>
            <p:nvPr/>
          </p:nvSpPr>
          <p:spPr>
            <a:xfrm>
              <a:off x="214815" y="2163737"/>
              <a:ext cx="8128992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defTabSz="914400" fontAlgn="base">
                <a:spcBef>
                  <a:spcPct val="0"/>
                </a:spcBef>
                <a:spcAft>
                  <a:spcPts val="600"/>
                </a:spcAft>
              </a:pPr>
              <a:r>
                <a:rPr lang="en-GB" sz="16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2.   Data collection : </a:t>
              </a:r>
            </a:p>
            <a:p>
              <a:pPr marL="1200150" lvl="2" indent="-285750" defTabSz="914400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Centralization around COMIFAC National Coordination cells</a:t>
              </a:r>
            </a:p>
            <a:p>
              <a:pPr marL="1200150" lvl="2" indent="-285750" defTabSz="914400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Consistency with national statistics</a:t>
              </a:r>
            </a:p>
            <a:p>
              <a:pPr marL="1200150" lvl="2" indent="-285750" defTabSz="914400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Integration/sharing with COMIFAC partners process</a:t>
              </a:r>
            </a:p>
            <a:p>
              <a:pPr lvl="1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en-GB" sz="15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82" name="Connecteur droit avec flèche 81">
              <a:extLst>
                <a:ext uri="{FF2B5EF4-FFF2-40B4-BE49-F238E27FC236}">
                  <a16:creationId xmlns="" xmlns:a16="http://schemas.microsoft.com/office/drawing/2014/main" id="{F84FD163-C45E-45C9-8C19-48FBE9CB29B6}"/>
                </a:ext>
              </a:extLst>
            </p:cNvPr>
            <p:cNvCxnSpPr/>
            <p:nvPr/>
          </p:nvCxnSpPr>
          <p:spPr>
            <a:xfrm flipH="1">
              <a:off x="1399142" y="3486912"/>
              <a:ext cx="210202" cy="9387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 84">
            <a:extLst>
              <a:ext uri="{FF2B5EF4-FFF2-40B4-BE49-F238E27FC236}">
                <a16:creationId xmlns="" xmlns:a16="http://schemas.microsoft.com/office/drawing/2014/main" id="{01AE5020-DEB6-468D-9F38-2F199EB5B440}"/>
              </a:ext>
            </a:extLst>
          </p:cNvPr>
          <p:cNvGrpSpPr/>
          <p:nvPr/>
        </p:nvGrpSpPr>
        <p:grpSpPr>
          <a:xfrm>
            <a:off x="1313712" y="2132711"/>
            <a:ext cx="8128992" cy="2261959"/>
            <a:chOff x="214815" y="2163737"/>
            <a:chExt cx="8128992" cy="2261959"/>
          </a:xfrm>
        </p:grpSpPr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FF4BC41F-A7E8-42FA-81BC-1D8ED6FBC13D}"/>
                </a:ext>
              </a:extLst>
            </p:cNvPr>
            <p:cNvSpPr/>
            <p:nvPr/>
          </p:nvSpPr>
          <p:spPr>
            <a:xfrm>
              <a:off x="214815" y="2163737"/>
              <a:ext cx="812899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defTabSz="914400" fontAlgn="base">
                <a:spcBef>
                  <a:spcPct val="0"/>
                </a:spcBef>
                <a:spcAft>
                  <a:spcPts val="600"/>
                </a:spcAft>
              </a:pPr>
              <a:r>
                <a:rPr lang="en-GB" sz="16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2.   Data encoding : </a:t>
              </a:r>
            </a:p>
            <a:p>
              <a:pPr marL="1200150" lvl="2" indent="-285750" defTabSz="914400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Reduce the encoding efforts (get previous data unchanged)</a:t>
              </a:r>
            </a:p>
            <a:p>
              <a:pPr marL="1200150" lvl="2" indent="-285750" defTabSz="914400" fontAlgn="base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Historical data consolidation</a:t>
              </a:r>
            </a:p>
            <a:p>
              <a:pPr lvl="1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en-GB" sz="15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90" name="Connecteur droit avec flèche 89">
              <a:extLst>
                <a:ext uri="{FF2B5EF4-FFF2-40B4-BE49-F238E27FC236}">
                  <a16:creationId xmlns="" xmlns:a16="http://schemas.microsoft.com/office/drawing/2014/main" id="{97E8194E-C8BC-4CC3-B810-9770AA0F24D1}"/>
                </a:ext>
              </a:extLst>
            </p:cNvPr>
            <p:cNvCxnSpPr/>
            <p:nvPr/>
          </p:nvCxnSpPr>
          <p:spPr>
            <a:xfrm flipH="1">
              <a:off x="1399142" y="3486912"/>
              <a:ext cx="210202" cy="9387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>
            <a:extLst>
              <a:ext uri="{FF2B5EF4-FFF2-40B4-BE49-F238E27FC236}">
                <a16:creationId xmlns="" xmlns:a16="http://schemas.microsoft.com/office/drawing/2014/main" id="{FE0900F0-3071-4FD7-8956-8D9B449D5A9E}"/>
              </a:ext>
            </a:extLst>
          </p:cNvPr>
          <p:cNvGrpSpPr/>
          <p:nvPr/>
        </p:nvGrpSpPr>
        <p:grpSpPr>
          <a:xfrm>
            <a:off x="1935589" y="6569201"/>
            <a:ext cx="5227302" cy="288799"/>
            <a:chOff x="1736741" y="6558544"/>
            <a:chExt cx="5227302" cy="288799"/>
          </a:xfrm>
        </p:grpSpPr>
        <p:sp>
          <p:nvSpPr>
            <p:cNvPr id="93" name="Flèche : pentagone 92">
              <a:extLst>
                <a:ext uri="{FF2B5EF4-FFF2-40B4-BE49-F238E27FC236}">
                  <a16:creationId xmlns="" xmlns:a16="http://schemas.microsoft.com/office/drawing/2014/main" id="{51D49F5B-4100-4FDD-A9DE-E6BD15FD9E8C}"/>
                </a:ext>
              </a:extLst>
            </p:cNvPr>
            <p:cNvSpPr/>
            <p:nvPr/>
          </p:nvSpPr>
          <p:spPr>
            <a:xfrm>
              <a:off x="5146041" y="6558544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Diffusion - DSS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96" name="Flèche : pentagone 95">
              <a:extLst>
                <a:ext uri="{FF2B5EF4-FFF2-40B4-BE49-F238E27FC236}">
                  <a16:creationId xmlns="" xmlns:a16="http://schemas.microsoft.com/office/drawing/2014/main" id="{4194368A-0CE2-418D-9CAF-0A5AFDE129B5}"/>
                </a:ext>
              </a:extLst>
            </p:cNvPr>
            <p:cNvSpPr/>
            <p:nvPr/>
          </p:nvSpPr>
          <p:spPr>
            <a:xfrm>
              <a:off x="3446088" y="6558545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Analytical platforms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97" name="Flèche : pentagone 96">
              <a:extLst>
                <a:ext uri="{FF2B5EF4-FFF2-40B4-BE49-F238E27FC236}">
                  <a16:creationId xmlns="" xmlns:a16="http://schemas.microsoft.com/office/drawing/2014/main" id="{73A0CC2D-8D39-4907-BBBE-15EB02C2D85D}"/>
                </a:ext>
              </a:extLst>
            </p:cNvPr>
            <p:cNvSpPr/>
            <p:nvPr/>
          </p:nvSpPr>
          <p:spPr>
            <a:xfrm>
              <a:off x="1736741" y="6558546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b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collection</a:t>
              </a:r>
              <a:endParaRPr lang="fr-BE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000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3">
            <a:extLst>
              <a:ext uri="{FF2B5EF4-FFF2-40B4-BE49-F238E27FC236}">
                <a16:creationId xmlns="" xmlns:a16="http://schemas.microsoft.com/office/drawing/2014/main" id="{C2536434-07A4-4335-AC9A-450054489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1193019"/>
              </p:ext>
            </p:extLst>
          </p:nvPr>
        </p:nvGraphicFramePr>
        <p:xfrm>
          <a:off x="1465759" y="1700808"/>
          <a:ext cx="6562625" cy="4421750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4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2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8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3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Regional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Management sites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745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Forest concessions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Protected areas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Forest cover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Forest </a:t>
                      </a:r>
                      <a:r>
                        <a:rPr lang="en-US" sz="1800" b="1" i="0" u="none" strike="noStrike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explotation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 (logging)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5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Biodiversisty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conservation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5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Juridical and legal framework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336BD8-6877-48E1-82D1-447931F74FE8}"/>
              </a:ext>
            </a:extLst>
          </p:cNvPr>
          <p:cNvSpPr/>
          <p:nvPr/>
        </p:nvSpPr>
        <p:spPr>
          <a:xfrm rot="16200000">
            <a:off x="3369" y="3099574"/>
            <a:ext cx="2295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Arial Narrow"/>
                <a:ea typeface="Times New Roman"/>
                <a:cs typeface="Times New Roman"/>
              </a:rPr>
              <a:t>4 themes </a:t>
            </a:r>
            <a:endParaRPr lang="en-US" sz="2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FAC9254F-B8EF-4303-A67A-2095E5D7168E}"/>
              </a:ext>
            </a:extLst>
          </p:cNvPr>
          <p:cNvSpPr txBox="1">
            <a:spLocks/>
          </p:cNvSpPr>
          <p:nvPr/>
        </p:nvSpPr>
        <p:spPr bwMode="auto">
          <a:xfrm>
            <a:off x="1399142" y="274638"/>
            <a:ext cx="728765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BE" sz="40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Historical</a:t>
            </a:r>
            <a:r>
              <a:rPr lang="fr-BE" sz="40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OFAC </a:t>
            </a:r>
            <a:r>
              <a:rPr lang="fr-BE" sz="40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themes</a:t>
            </a:r>
            <a:endParaRPr lang="fr-BE" sz="4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34998077-E4FD-4EEF-BA2D-3D88FD3D4ABB}"/>
              </a:ext>
            </a:extLst>
          </p:cNvPr>
          <p:cNvGrpSpPr/>
          <p:nvPr/>
        </p:nvGrpSpPr>
        <p:grpSpPr>
          <a:xfrm>
            <a:off x="1935589" y="6569201"/>
            <a:ext cx="5227302" cy="288799"/>
            <a:chOff x="1736741" y="6558544"/>
            <a:chExt cx="5227302" cy="288799"/>
          </a:xfrm>
        </p:grpSpPr>
        <p:sp>
          <p:nvSpPr>
            <p:cNvPr id="7" name="Flèche : pentagone 6">
              <a:extLst>
                <a:ext uri="{FF2B5EF4-FFF2-40B4-BE49-F238E27FC236}">
                  <a16:creationId xmlns="" xmlns:a16="http://schemas.microsoft.com/office/drawing/2014/main" id="{770B3FAD-D4D3-4BCC-BD15-5938FBE94BD0}"/>
                </a:ext>
              </a:extLst>
            </p:cNvPr>
            <p:cNvSpPr/>
            <p:nvPr/>
          </p:nvSpPr>
          <p:spPr>
            <a:xfrm>
              <a:off x="5146041" y="6558544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Diffusion - DSS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8" name="Flèche : pentagone 7">
              <a:extLst>
                <a:ext uri="{FF2B5EF4-FFF2-40B4-BE49-F238E27FC236}">
                  <a16:creationId xmlns="" xmlns:a16="http://schemas.microsoft.com/office/drawing/2014/main" id="{E45C9717-5E0F-468C-837A-4A305C9B21A4}"/>
                </a:ext>
              </a:extLst>
            </p:cNvPr>
            <p:cNvSpPr/>
            <p:nvPr/>
          </p:nvSpPr>
          <p:spPr>
            <a:xfrm>
              <a:off x="3446088" y="6558545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Analytical platforms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9" name="Flèche : pentagone 8">
              <a:extLst>
                <a:ext uri="{FF2B5EF4-FFF2-40B4-BE49-F238E27FC236}">
                  <a16:creationId xmlns="" xmlns:a16="http://schemas.microsoft.com/office/drawing/2014/main" id="{67A58383-619C-444D-B746-122FAA03A706}"/>
                </a:ext>
              </a:extLst>
            </p:cNvPr>
            <p:cNvSpPr/>
            <p:nvPr/>
          </p:nvSpPr>
          <p:spPr>
            <a:xfrm>
              <a:off x="1736741" y="6558546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b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collection</a:t>
              </a:r>
              <a:endParaRPr lang="fr-BE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="" xmlns:a16="http://schemas.microsoft.com/office/drawing/2014/main" id="{8919B310-AB7B-41D7-917A-65D941FF0A5C}"/>
              </a:ext>
            </a:extLst>
          </p:cNvPr>
          <p:cNvSpPr txBox="1">
            <a:spLocks/>
          </p:cNvSpPr>
          <p:nvPr/>
        </p:nvSpPr>
        <p:spPr bwMode="auto">
          <a:xfrm>
            <a:off x="1399142" y="274638"/>
            <a:ext cx="728765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BE" sz="40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New monitoring </a:t>
            </a:r>
            <a:r>
              <a:rPr lang="fr-BE" sz="40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fr-BE" sz="4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5B2FA17-AFF3-4B11-9EE2-4E94A0246BEB}"/>
              </a:ext>
            </a:extLst>
          </p:cNvPr>
          <p:cNvSpPr/>
          <p:nvPr/>
        </p:nvSpPr>
        <p:spPr>
          <a:xfrm>
            <a:off x="557808" y="1400338"/>
            <a:ext cx="812899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Observatory of Protected areas (with the help of BIOPAMA program)</a:t>
            </a:r>
          </a:p>
          <a:p>
            <a:pPr marL="1200150" lvl="2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Field data collection – management effectiveness </a:t>
            </a:r>
            <a:r>
              <a:rPr lang="en-GB" sz="1600" i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assessement</a:t>
            </a:r>
            <a:endParaRPr lang="en-GB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200150" lvl="2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Analyses and online analytical tools</a:t>
            </a:r>
          </a:p>
          <a:p>
            <a:pPr marL="1200150" lvl="2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Regional Information System (with mapping interface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Inventorying and monitoring environmental initiatives in Central Africa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Project/program document collection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Mapping interface, with analytical and reporting tools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Evaluate the contributions by countries, domains of activity, protected areas and networks</a:t>
            </a:r>
          </a:p>
          <a:p>
            <a:pPr marL="1200150" lvl="2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Evaluate the contributions for local, national regional and global objectives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New emerging themes 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Non-Timber Forest Products (NTFP)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Spatial indicators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Marine protected areas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Landscape restoration</a:t>
            </a:r>
          </a:p>
          <a:p>
            <a:pPr marL="1200150" lvl="2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…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sz="15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sz="15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824218DC-03FB-4E1B-B2C0-9A08C763C1CE}"/>
              </a:ext>
            </a:extLst>
          </p:cNvPr>
          <p:cNvGrpSpPr/>
          <p:nvPr/>
        </p:nvGrpSpPr>
        <p:grpSpPr>
          <a:xfrm>
            <a:off x="1935589" y="6569201"/>
            <a:ext cx="5227302" cy="288799"/>
            <a:chOff x="1736741" y="6558544"/>
            <a:chExt cx="5227302" cy="288799"/>
          </a:xfrm>
        </p:grpSpPr>
        <p:sp>
          <p:nvSpPr>
            <p:cNvPr id="6" name="Flèche : pentagone 5">
              <a:extLst>
                <a:ext uri="{FF2B5EF4-FFF2-40B4-BE49-F238E27FC236}">
                  <a16:creationId xmlns="" xmlns:a16="http://schemas.microsoft.com/office/drawing/2014/main" id="{80892E4A-CF98-45D2-BBE8-6B95E735F27B}"/>
                </a:ext>
              </a:extLst>
            </p:cNvPr>
            <p:cNvSpPr/>
            <p:nvPr/>
          </p:nvSpPr>
          <p:spPr>
            <a:xfrm>
              <a:off x="5146041" y="6558544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Diffusion - DSS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7" name="Flèche : pentagone 6">
              <a:extLst>
                <a:ext uri="{FF2B5EF4-FFF2-40B4-BE49-F238E27FC236}">
                  <a16:creationId xmlns="" xmlns:a16="http://schemas.microsoft.com/office/drawing/2014/main" id="{69F48ACD-DA81-46B6-98FD-3704E665FDB8}"/>
                </a:ext>
              </a:extLst>
            </p:cNvPr>
            <p:cNvSpPr/>
            <p:nvPr/>
          </p:nvSpPr>
          <p:spPr>
            <a:xfrm>
              <a:off x="3446088" y="6558545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Analytical platforms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8" name="Flèche : pentagone 7">
              <a:extLst>
                <a:ext uri="{FF2B5EF4-FFF2-40B4-BE49-F238E27FC236}">
                  <a16:creationId xmlns="" xmlns:a16="http://schemas.microsoft.com/office/drawing/2014/main" id="{337F1133-EBB4-49EB-AFA1-4FC1E62863FB}"/>
                </a:ext>
              </a:extLst>
            </p:cNvPr>
            <p:cNvSpPr/>
            <p:nvPr/>
          </p:nvSpPr>
          <p:spPr>
            <a:xfrm>
              <a:off x="1736741" y="6558546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b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collection</a:t>
              </a:r>
              <a:endParaRPr lang="fr-BE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747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="" xmlns:a16="http://schemas.microsoft.com/office/drawing/2014/main" id="{E48241A4-780F-4B44-8F9B-53A73AE1E7C3}"/>
              </a:ext>
            </a:extLst>
          </p:cNvPr>
          <p:cNvSpPr txBox="1">
            <a:spLocks/>
          </p:cNvSpPr>
          <p:nvPr/>
        </p:nvSpPr>
        <p:spPr bwMode="auto">
          <a:xfrm>
            <a:off x="1399142" y="274638"/>
            <a:ext cx="728765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BE" sz="32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fr-BE" sz="32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BE" sz="32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analytical</a:t>
            </a:r>
            <a:r>
              <a:rPr lang="fr-BE" sz="32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platforms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8976C8AC-F05C-4064-872E-E3D73AA5795B}"/>
              </a:ext>
            </a:extLst>
          </p:cNvPr>
          <p:cNvGrpSpPr/>
          <p:nvPr/>
        </p:nvGrpSpPr>
        <p:grpSpPr>
          <a:xfrm>
            <a:off x="1935589" y="6569201"/>
            <a:ext cx="5227302" cy="288799"/>
            <a:chOff x="1736741" y="6558544"/>
            <a:chExt cx="5227302" cy="288799"/>
          </a:xfrm>
        </p:grpSpPr>
        <p:sp>
          <p:nvSpPr>
            <p:cNvPr id="5" name="Flèche : pentagone 4">
              <a:extLst>
                <a:ext uri="{FF2B5EF4-FFF2-40B4-BE49-F238E27FC236}">
                  <a16:creationId xmlns="" xmlns:a16="http://schemas.microsoft.com/office/drawing/2014/main" id="{EFE4CB61-15C6-464B-A81B-80D79531D540}"/>
                </a:ext>
              </a:extLst>
            </p:cNvPr>
            <p:cNvSpPr/>
            <p:nvPr/>
          </p:nvSpPr>
          <p:spPr>
            <a:xfrm>
              <a:off x="5146041" y="6558544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Diffusion - DSS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7" name="Flèche : pentagone 6">
              <a:extLst>
                <a:ext uri="{FF2B5EF4-FFF2-40B4-BE49-F238E27FC236}">
                  <a16:creationId xmlns="" xmlns:a16="http://schemas.microsoft.com/office/drawing/2014/main" id="{7539A644-1482-494A-9017-71BC55B84283}"/>
                </a:ext>
              </a:extLst>
            </p:cNvPr>
            <p:cNvSpPr/>
            <p:nvPr/>
          </p:nvSpPr>
          <p:spPr>
            <a:xfrm>
              <a:off x="1736741" y="6558546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Data collection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6" name="Flèche : pentagone 5">
              <a:extLst>
                <a:ext uri="{FF2B5EF4-FFF2-40B4-BE49-F238E27FC236}">
                  <a16:creationId xmlns="" xmlns:a16="http://schemas.microsoft.com/office/drawing/2014/main" id="{8FBEF944-6A12-4552-8361-007E36158618}"/>
                </a:ext>
              </a:extLst>
            </p:cNvPr>
            <p:cNvSpPr/>
            <p:nvPr/>
          </p:nvSpPr>
          <p:spPr>
            <a:xfrm>
              <a:off x="3446088" y="6558545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b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Analytical platforms</a:t>
              </a:r>
              <a:endParaRPr lang="fr-BE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70C08A-2A48-470B-A0F6-372358D8F59C}"/>
              </a:ext>
            </a:extLst>
          </p:cNvPr>
          <p:cNvSpPr/>
          <p:nvPr/>
        </p:nvSpPr>
        <p:spPr>
          <a:xfrm>
            <a:off x="557808" y="1997839"/>
            <a:ext cx="81289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10 years of data collection but not enough analyses/feedback</a:t>
            </a:r>
          </a:p>
          <a:p>
            <a:pPr lvl="1" defTabSz="914400" fontAlgn="base">
              <a:spcBef>
                <a:spcPct val="0"/>
              </a:spcBef>
              <a:spcAft>
                <a:spcPts val="60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Reorganization of the website analytical tools around a new mapping interface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Declination of tools and information by themes (national data, protected areas, projects/initiatives, NTFPs, …)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Simple reporting tools responding to different users needs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sz="15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3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="" xmlns:a16="http://schemas.microsoft.com/office/drawing/2014/main" id="{D288B6CE-4F1B-4CE5-8428-189999AE5DDC}"/>
              </a:ext>
            </a:extLst>
          </p:cNvPr>
          <p:cNvSpPr txBox="1">
            <a:spLocks/>
          </p:cNvSpPr>
          <p:nvPr/>
        </p:nvSpPr>
        <p:spPr bwMode="auto">
          <a:xfrm>
            <a:off x="1399142" y="274638"/>
            <a:ext cx="728765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BE" sz="4000" b="1" dirty="0">
                <a:solidFill>
                  <a:srgbClr val="993300"/>
                </a:solidFill>
              </a:rPr>
              <a:t>Example : PROJECTS platform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09F459-D77C-42BE-A1B2-9112C03F8765}"/>
              </a:ext>
            </a:extLst>
          </p:cNvPr>
          <p:cNvSpPr/>
          <p:nvPr/>
        </p:nvSpPr>
        <p:spPr>
          <a:xfrm>
            <a:off x="557808" y="1997839"/>
            <a:ext cx="802838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prstClr val="black"/>
                </a:solidFill>
                <a:latin typeface="Arial" charset="0"/>
                <a:cs typeface="Arial" charset="0"/>
              </a:rPr>
              <a:t>Structure de la plateforme : </a:t>
            </a:r>
            <a:r>
              <a:rPr lang="fr-FR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4 onglets</a:t>
            </a:r>
          </a:p>
          <a:p>
            <a:pPr lvl="3" defTabSz="914400" fontAlgn="base">
              <a:spcBef>
                <a:spcPct val="0"/>
              </a:spcBef>
              <a:spcAft>
                <a:spcPts val="600"/>
              </a:spcAft>
            </a:pPr>
            <a:endParaRPr lang="fr-F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200150" lvl="2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Entrée par une interface cartographique</a:t>
            </a:r>
          </a:p>
          <a:p>
            <a:pPr marL="736600" lvl="2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Navigation aux moyens de critères de recherche</a:t>
            </a:r>
          </a:p>
          <a:p>
            <a:pPr marL="450850" lvl="2" defTabSz="914400" fontAlgn="base">
              <a:spcBef>
                <a:spcPct val="0"/>
              </a:spcBef>
              <a:spcAft>
                <a:spcPts val="600"/>
              </a:spcAft>
            </a:pPr>
            <a:endParaRPr lang="fr-FR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657350" lvl="3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prstClr val="black"/>
                </a:solidFill>
                <a:latin typeface="Arial" charset="0"/>
                <a:cs typeface="Arial" charset="0"/>
              </a:rPr>
              <a:t>Statut du projet</a:t>
            </a:r>
          </a:p>
          <a:p>
            <a:pPr marL="1657350" lvl="3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prstClr val="black"/>
                </a:solidFill>
                <a:latin typeface="Arial" charset="0"/>
                <a:cs typeface="Arial" charset="0"/>
              </a:rPr>
              <a:t>Zone d’intervention</a:t>
            </a:r>
          </a:p>
          <a:p>
            <a:pPr marL="1657350" lvl="3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Baillleur</a:t>
            </a:r>
            <a:endParaRPr lang="fr-F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657350" lvl="3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prstClr val="black"/>
                </a:solidFill>
                <a:latin typeface="Arial" charset="0"/>
                <a:cs typeface="Arial" charset="0"/>
              </a:rPr>
              <a:t>Agence d’exécution</a:t>
            </a:r>
          </a:p>
          <a:p>
            <a:pPr marL="1657350" lvl="3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prstClr val="black"/>
                </a:solidFill>
                <a:latin typeface="Arial" charset="0"/>
                <a:cs typeface="Arial" charset="0"/>
              </a:rPr>
              <a:t>Domaine d’activité</a:t>
            </a:r>
          </a:p>
          <a:p>
            <a:pPr marL="1657350" lvl="3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prstClr val="black"/>
                </a:solidFill>
                <a:latin typeface="Arial" charset="0"/>
                <a:cs typeface="Arial" charset="0"/>
              </a:rPr>
              <a:t>Axes du PC COMIFAC</a:t>
            </a:r>
          </a:p>
          <a:p>
            <a:pPr lvl="3" defTabSz="914400" fontAlgn="base">
              <a:spcBef>
                <a:spcPct val="0"/>
              </a:spcBef>
              <a:spcAft>
                <a:spcPts val="600"/>
              </a:spcAft>
            </a:pPr>
            <a:endParaRPr lang="fr-F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200150" lvl="2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Répertoire de projets</a:t>
            </a:r>
          </a:p>
          <a:p>
            <a:pPr marL="1657350" lvl="3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prstClr val="black"/>
                </a:solidFill>
                <a:latin typeface="Arial" charset="0"/>
                <a:cs typeface="Arial" charset="0"/>
              </a:rPr>
              <a:t>Interactif (s’adapte avec les critères de recherche)</a:t>
            </a:r>
            <a:endParaRPr lang="fr-FR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600"/>
              </a:spcAft>
            </a:pPr>
            <a:endParaRPr lang="fr-FR" sz="15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7A41771-EBDA-496D-989A-CA262CF3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0519"/>
            <a:ext cx="9144000" cy="11650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4B84281-A77A-488E-A47F-599A6601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604"/>
            <a:ext cx="9144000" cy="44039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F82BFA66-4542-4CDA-8A2C-6CBBCF45D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2111"/>
            <a:ext cx="9144000" cy="276906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D54C7757-5806-40C8-8B5C-20C2386EF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20" y="2512111"/>
            <a:ext cx="9159020" cy="29026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07A995A5-6876-49BA-9DF7-A9519C8D4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384" y="2488776"/>
            <a:ext cx="1121569" cy="12441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BB875DD0-3754-4FFC-97E7-CCF8D133E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465" y="3278187"/>
            <a:ext cx="7248525" cy="330517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49238FF-F2F1-4D27-A31B-5D9F1C9FF0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42" y="108966"/>
            <a:ext cx="7715250" cy="6724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8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="" xmlns:a16="http://schemas.microsoft.com/office/drawing/2014/main" id="{E48241A4-780F-4B44-8F9B-53A73AE1E7C3}"/>
              </a:ext>
            </a:extLst>
          </p:cNvPr>
          <p:cNvSpPr txBox="1">
            <a:spLocks/>
          </p:cNvSpPr>
          <p:nvPr/>
        </p:nvSpPr>
        <p:spPr bwMode="auto">
          <a:xfrm>
            <a:off x="1399142" y="274638"/>
            <a:ext cx="728765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fr-BE" sz="32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Decision</a:t>
            </a:r>
            <a:r>
              <a:rPr lang="fr-BE" sz="32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support </a:t>
            </a:r>
            <a:r>
              <a:rPr lang="fr-BE" sz="32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fr-BE" sz="32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8976C8AC-F05C-4064-872E-E3D73AA5795B}"/>
              </a:ext>
            </a:extLst>
          </p:cNvPr>
          <p:cNvGrpSpPr/>
          <p:nvPr/>
        </p:nvGrpSpPr>
        <p:grpSpPr>
          <a:xfrm>
            <a:off x="1935589" y="6569201"/>
            <a:ext cx="5227302" cy="288799"/>
            <a:chOff x="1736741" y="6558544"/>
            <a:chExt cx="5227302" cy="288799"/>
          </a:xfrm>
        </p:grpSpPr>
        <p:sp>
          <p:nvSpPr>
            <p:cNvPr id="7" name="Flèche : pentagone 6">
              <a:extLst>
                <a:ext uri="{FF2B5EF4-FFF2-40B4-BE49-F238E27FC236}">
                  <a16:creationId xmlns="" xmlns:a16="http://schemas.microsoft.com/office/drawing/2014/main" id="{7539A644-1482-494A-9017-71BC55B84283}"/>
                </a:ext>
              </a:extLst>
            </p:cNvPr>
            <p:cNvSpPr/>
            <p:nvPr/>
          </p:nvSpPr>
          <p:spPr>
            <a:xfrm>
              <a:off x="1736741" y="6558546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Data collection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6" name="Flèche : pentagone 5">
              <a:extLst>
                <a:ext uri="{FF2B5EF4-FFF2-40B4-BE49-F238E27FC236}">
                  <a16:creationId xmlns="" xmlns:a16="http://schemas.microsoft.com/office/drawing/2014/main" id="{8FBEF944-6A12-4552-8361-007E36158618}"/>
                </a:ext>
              </a:extLst>
            </p:cNvPr>
            <p:cNvSpPr/>
            <p:nvPr/>
          </p:nvSpPr>
          <p:spPr>
            <a:xfrm>
              <a:off x="3446088" y="6558545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dirty="0">
                  <a:solidFill>
                    <a:srgbClr val="993300"/>
                  </a:solidFill>
                </a:rPr>
                <a:t>Analytical platforms</a:t>
              </a:r>
              <a:endParaRPr lang="fr-BE" dirty="0">
                <a:solidFill>
                  <a:srgbClr val="993300"/>
                </a:solidFill>
              </a:endParaRPr>
            </a:p>
          </p:txBody>
        </p:sp>
        <p:sp>
          <p:nvSpPr>
            <p:cNvPr id="5" name="Flèche : pentagone 4">
              <a:extLst>
                <a:ext uri="{FF2B5EF4-FFF2-40B4-BE49-F238E27FC236}">
                  <a16:creationId xmlns="" xmlns:a16="http://schemas.microsoft.com/office/drawing/2014/main" id="{EFE4CB61-15C6-464B-A81B-80D79531D540}"/>
                </a:ext>
              </a:extLst>
            </p:cNvPr>
            <p:cNvSpPr/>
            <p:nvPr/>
          </p:nvSpPr>
          <p:spPr>
            <a:xfrm>
              <a:off x="5146041" y="6558544"/>
              <a:ext cx="1818002" cy="28879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400" b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Diffusion - DSS</a:t>
              </a:r>
              <a:endParaRPr lang="fr-BE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70C08A-2A48-470B-A0F6-372358D8F59C}"/>
              </a:ext>
            </a:extLst>
          </p:cNvPr>
          <p:cNvSpPr/>
          <p:nvPr/>
        </p:nvSpPr>
        <p:spPr>
          <a:xfrm>
            <a:off x="557808" y="1889676"/>
            <a:ext cx="812899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OFAC needs to be an “information broker”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Improve interactivity and efficiency in the diffusion of information (online platforms)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Simple reporting tools responding to different users needs</a:t>
            </a:r>
          </a:p>
          <a:p>
            <a:pPr marL="1200150" lvl="2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Adapt tools, information and reporting design according to different user needs</a:t>
            </a:r>
          </a:p>
          <a:p>
            <a:pPr lvl="1" defTabSz="914400" fontAlgn="base">
              <a:spcBef>
                <a:spcPct val="0"/>
              </a:spcBef>
              <a:spcAft>
                <a:spcPts val="600"/>
              </a:spcAft>
            </a:pPr>
            <a:endParaRPr lang="en-GB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sz="15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sz="15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CD9182-75BD-4C31-B6F8-0AE04ED2B746}"/>
              </a:ext>
            </a:extLst>
          </p:cNvPr>
          <p:cNvSpPr/>
          <p:nvPr/>
        </p:nvSpPr>
        <p:spPr>
          <a:xfrm>
            <a:off x="557808" y="3001519"/>
            <a:ext cx="812899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Traditional OFAC publications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States of Forests – 2020/2021</a:t>
            </a:r>
          </a:p>
          <a:p>
            <a:pPr marL="1200150" lvl="2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States of Protected Areas -2019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FC0B971-638D-4CC7-8063-CAE4E9F2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5278"/>
            <a:ext cx="9144000" cy="436688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FC68FC-F0E2-4A1C-BE87-CDB45C4BEA01}"/>
              </a:ext>
            </a:extLst>
          </p:cNvPr>
          <p:cNvSpPr/>
          <p:nvPr/>
        </p:nvSpPr>
        <p:spPr>
          <a:xfrm>
            <a:off x="557808" y="4182611"/>
            <a:ext cx="812899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Policy briefs on emerging themes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National legal wood supply policies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Importance of national and regional markets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“Zero deforestation” goals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NDCs</a:t>
            </a:r>
          </a:p>
          <a:p>
            <a:pPr marL="1200150" lvl="2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NTFPs :  potential for diversification of national economies…</a:t>
            </a:r>
          </a:p>
          <a:p>
            <a:pPr marL="1200150" lvl="2" indent="-285750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…</a:t>
            </a:r>
            <a:endParaRPr lang="en-GB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1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1_Thème_fora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5374</TotalTime>
  <Words>673</Words>
  <Application>Microsoft Office PowerPoint</Application>
  <PresentationFormat>Affichage à l'écran (4:3)</PresentationFormat>
  <Paragraphs>154</Paragraphs>
  <Slides>11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1_Thème_foraf</vt:lpstr>
      <vt:lpstr>     </vt:lpstr>
      <vt:lpstr>    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du Système d’Information de l’OFAC De la collecte à la diffusion en passant par… l’analyse</dc:title>
  <dc:creator>Carlos</dc:creator>
  <cp:lastModifiedBy>Florence Palla</cp:lastModifiedBy>
  <cp:revision>105</cp:revision>
  <cp:lastPrinted>2018-03-02T22:00:06Z</cp:lastPrinted>
  <dcterms:created xsi:type="dcterms:W3CDTF">2018-02-19T11:42:52Z</dcterms:created>
  <dcterms:modified xsi:type="dcterms:W3CDTF">2018-03-05T11:43:46Z</dcterms:modified>
</cp:coreProperties>
</file>