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62" r:id="rId4"/>
    <p:sldId id="263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718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4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9DB7E-135C-4BA3-981F-CA0C76EE32DC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24E69-8974-4B8F-AA51-543B4BD20CB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55756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0291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8106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05342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292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1334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643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3115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1746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2875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0249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1707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3394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3E546-712A-471F-9108-03FEF8A468F9}" type="datetimeFigureOut">
              <a:rPr lang="fr-BE" smtClean="0"/>
              <a:t>21-02-18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E59E-96B0-43AD-96D3-B1DC83071EC2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5067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86248"/>
            <a:ext cx="8229600" cy="4320480"/>
          </a:xfrm>
        </p:spPr>
        <p:txBody>
          <a:bodyPr/>
          <a:lstStyle/>
          <a:p>
            <a:pPr algn="ctr"/>
            <a:r>
              <a:rPr lang="fr-FR" sz="4000" i="1" dirty="0">
                <a:solidFill>
                  <a:sysClr val="windowText" lastClr="000000"/>
                </a:solidFill>
                <a:latin typeface="Gill Sans MT"/>
              </a:rPr>
              <a:t>Structure de l’</a:t>
            </a:r>
            <a:r>
              <a:rPr lang="fr-FR" sz="4000" i="1" dirty="0" err="1">
                <a:solidFill>
                  <a:sysClr val="windowText" lastClr="000000"/>
                </a:solidFill>
                <a:latin typeface="Gill Sans MT"/>
              </a:rPr>
              <a:t>EdP</a:t>
            </a:r>
            <a:br>
              <a:rPr lang="fr-FR" sz="4000" i="1" dirty="0">
                <a:solidFill>
                  <a:sysClr val="windowText" lastClr="000000"/>
                </a:solidFill>
                <a:latin typeface="Gill Sans MT"/>
              </a:rPr>
            </a:br>
            <a:r>
              <a:rPr lang="fr-FR" sz="2400" dirty="0">
                <a:solidFill>
                  <a:sysClr val="windowText" lastClr="000000"/>
                </a:solidFill>
                <a:latin typeface="Gill Sans MT"/>
              </a:rPr>
              <a:t>Proposition du groupe de travail</a:t>
            </a:r>
            <a:br>
              <a:rPr lang="fr-FR" sz="4000" i="1" dirty="0">
                <a:solidFill>
                  <a:sysClr val="windowText" lastClr="000000"/>
                </a:solidFill>
                <a:latin typeface="Gill Sans MT"/>
              </a:rPr>
            </a:br>
            <a:br>
              <a:rPr lang="fr-BE" sz="2200" i="1" dirty="0"/>
            </a:br>
            <a:br>
              <a:rPr lang="fr-BE" sz="2200" i="1" dirty="0"/>
            </a:br>
            <a:br>
              <a:rPr lang="fr-BE" sz="2200" i="1" dirty="0"/>
            </a:br>
            <a:endParaRPr lang="fr-BE" sz="2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0CB49C8-5AD0-4CAB-8EC4-8EC9F62B362F}"/>
              </a:ext>
            </a:extLst>
          </p:cNvPr>
          <p:cNvSpPr txBox="1"/>
          <p:nvPr/>
        </p:nvSpPr>
        <p:spPr>
          <a:xfrm>
            <a:off x="1133364" y="6211669"/>
            <a:ext cx="687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prstClr val="black"/>
                </a:solidFill>
                <a:latin typeface="Gill Sans MT"/>
              </a:rPr>
              <a:t>Atelier régional de révision des indicateurs OFAC</a:t>
            </a:r>
          </a:p>
          <a:p>
            <a:pPr algn="ctr"/>
            <a:r>
              <a:rPr lang="fr-FR" b="1" dirty="0">
                <a:solidFill>
                  <a:prstClr val="black"/>
                </a:solidFill>
                <a:latin typeface="Gill Sans MT"/>
              </a:rPr>
              <a:t>Brazzaville (Congo), 20 – 23 février 2018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95ECD7-FFE0-4496-8AE3-AA28B78D6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148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0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49C487-7EFA-4F64-84BE-B2139C4D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>
                <a:solidFill>
                  <a:schemeClr val="accent2">
                    <a:lumMod val="50000"/>
                  </a:schemeClr>
                </a:solidFill>
              </a:rPr>
              <a:t>Table des matières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805EF5-2090-4D66-941C-FA9111CE4D04}"/>
              </a:ext>
            </a:extLst>
          </p:cNvPr>
          <p:cNvSpPr/>
          <p:nvPr/>
        </p:nvSpPr>
        <p:spPr>
          <a:xfrm>
            <a:off x="190500" y="1674674"/>
            <a:ext cx="86487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b="1" u="sng" dirty="0"/>
              <a:t>1 ère de couverture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Illustration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Logos : COMIFAC et bailleurs de l’</a:t>
            </a:r>
            <a:r>
              <a:rPr lang="fr-BE" sz="1600" dirty="0" err="1"/>
              <a:t>EdP</a:t>
            </a:r>
            <a:endParaRPr lang="fr-B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1600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b="1" u="sng" dirty="0"/>
              <a:t>2</a:t>
            </a:r>
            <a:r>
              <a:rPr lang="fr-BE" b="1" u="sng" baseline="30000" dirty="0"/>
              <a:t>ème</a:t>
            </a:r>
            <a:r>
              <a:rPr lang="fr-BE" b="1" u="sng" dirty="0"/>
              <a:t> de couverture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Nom de l’éditeur : COMIFAC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Noms des responsables de la publication (à identifier)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Libellé de la référence bibliographique (+ ISBN + dates clés)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Carte des principaux projets forêt-environnement en Afrique Centrale (&gt; 500 000 </a:t>
            </a:r>
            <a:r>
              <a:rPr lang="fr-BE" sz="1600" dirty="0" err="1">
                <a:solidFill>
                  <a:prstClr val="black"/>
                </a:solidFill>
              </a:rPr>
              <a:t>eur</a:t>
            </a:r>
            <a:r>
              <a:rPr lang="fr-BE" sz="1600" dirty="0">
                <a:solidFill>
                  <a:prstClr val="black"/>
                </a:solidFill>
              </a:rPr>
              <a:t>?)</a:t>
            </a:r>
          </a:p>
          <a:p>
            <a:pPr lvl="1"/>
            <a:endParaRPr lang="fr-BE" sz="16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b="1" u="sng" dirty="0"/>
              <a:t>Editorial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Préface signée par le président de la COMIFAC en exercice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Thème : Evolution de la coopération internationale dans le domaine de forêt-environnement en Afrique Centrale entre 2000 et 2018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Liste des rédacteurs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  <a:p>
            <a:pPr lvl="1"/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170640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49C487-7EFA-4F64-84BE-B2139C4D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>
                <a:solidFill>
                  <a:schemeClr val="accent2">
                    <a:lumMod val="50000"/>
                  </a:schemeClr>
                </a:solidFill>
              </a:rPr>
              <a:t>Table des matières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805EF5-2090-4D66-941C-FA9111CE4D04}"/>
              </a:ext>
            </a:extLst>
          </p:cNvPr>
          <p:cNvSpPr/>
          <p:nvPr/>
        </p:nvSpPr>
        <p:spPr>
          <a:xfrm>
            <a:off x="190500" y="1674674"/>
            <a:ext cx="86487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b="1" u="sng" dirty="0"/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Signée par le SE COMIFAC, responsable de publication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Thèmes traités: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Vocation des projets en AC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Objectifs de l’EDP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Lectorat visé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Impacts attendus de l’EDP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Période étudiée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Critères de sélection des projets (nombre total)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400" dirty="0"/>
              <a:t>Méthodes de collecte et d’analyses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1600" b="1" i="1" u="sng" dirty="0"/>
          </a:p>
          <a:p>
            <a:endParaRPr lang="fr-BE" sz="1600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b="1" u="sng" dirty="0"/>
              <a:t>Domaines d’</a:t>
            </a:r>
            <a:r>
              <a:rPr lang="fr-BE" b="1" u="sng" dirty="0" err="1"/>
              <a:t>intervetion</a:t>
            </a:r>
            <a:r>
              <a:rPr lang="fr-BE" b="1" u="sng" dirty="0"/>
              <a:t> et objectifs des projets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Contributions selon les axes du Plan de Convergence COMIFAC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Déclinaisons par typologie d’action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Déclinaisons sectorielles (conservation , changement climatique,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  <a:p>
            <a:pPr lvl="1"/>
            <a:endParaRPr lang="fr-BE" sz="1600" dirty="0"/>
          </a:p>
        </p:txBody>
      </p:sp>
    </p:spTree>
    <p:extLst>
      <p:ext uri="{BB962C8B-B14F-4D97-AF65-F5344CB8AC3E}">
        <p14:creationId xmlns:p14="http://schemas.microsoft.com/office/powerpoint/2010/main" val="387345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6A3608B-E000-4448-B15C-E4CE91A45B0D}"/>
              </a:ext>
            </a:extLst>
          </p:cNvPr>
          <p:cNvSpPr/>
          <p:nvPr/>
        </p:nvSpPr>
        <p:spPr>
          <a:xfrm>
            <a:off x="457199" y="1786257"/>
            <a:ext cx="766223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Bénéficiaires des projets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Niveau régional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Niveau national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Niveau local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Zones d’intervention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Espace COMIFAC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Pays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Aires protégées et complexes écosystémiques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Niveaux administratifs sous-nationaux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BE" b="1" u="sng" dirty="0">
              <a:solidFill>
                <a:prstClr val="black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Acteurs de mise en </a:t>
            </a:r>
            <a:r>
              <a:rPr lang="fr-BE" b="1" u="sng" dirty="0" err="1">
                <a:solidFill>
                  <a:prstClr val="black"/>
                </a:solidFill>
              </a:rPr>
              <a:t>oeuvre</a:t>
            </a:r>
            <a:endParaRPr lang="fr-BE" b="1" u="sng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Agences des Nations Unies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 err="1"/>
              <a:t>BINGOs</a:t>
            </a:r>
            <a:endParaRPr lang="fr-BE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Bureaux d’études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Agences étatiques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COMIFAC et autres </a:t>
            </a:r>
            <a:r>
              <a:rPr lang="fr-BE" sz="1600" dirty="0" err="1"/>
              <a:t>intstitutions</a:t>
            </a:r>
            <a:r>
              <a:rPr lang="fr-BE" sz="1600" dirty="0"/>
              <a:t> régionales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Centres de formation régionaux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7E0E651-4913-4F8B-B9A3-47DC329A1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accent2">
                    <a:lumMod val="50000"/>
                  </a:schemeClr>
                </a:solidFill>
              </a:rPr>
              <a:t>Table des matières</a:t>
            </a:r>
          </a:p>
        </p:txBody>
      </p:sp>
    </p:spTree>
    <p:extLst>
      <p:ext uri="{BB962C8B-B14F-4D97-AF65-F5344CB8AC3E}">
        <p14:creationId xmlns:p14="http://schemas.microsoft.com/office/powerpoint/2010/main" val="1483527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6A3608B-E000-4448-B15C-E4CE91A45B0D}"/>
              </a:ext>
            </a:extLst>
          </p:cNvPr>
          <p:cNvSpPr/>
          <p:nvPr/>
        </p:nvSpPr>
        <p:spPr>
          <a:xfrm>
            <a:off x="457199" y="1786257"/>
            <a:ext cx="766223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Résultats et impacts des projets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(uniquement sur les projets achevés)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Déclinés par domaines d’intervention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Déclinaison par zones/niveaux d’interventions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Evaluations des programmes achevés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/>
              <a:t>Evaluation des outils de financement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Leçons apprises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Inventaire des bonnes pratiques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Evaluation des alignements avec les politiques nationales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Contraintes liés à la sous-région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Contraintes liés aux mécanismes de financements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>
              <a:solidFill>
                <a:prstClr val="black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Perspectives</a:t>
            </a:r>
            <a:endParaRPr lang="fr-BE" sz="16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Evaluation des besoins à venir sur base des constats faits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prstClr val="black"/>
                </a:solidFill>
              </a:rPr>
              <a:t>Evaluation des projets en cours, recadrages éventuelles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>
              <a:solidFill>
                <a:prstClr val="black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BE" b="1" u="sng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7E0E651-4913-4F8B-B9A3-47DC329A1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accent2">
                    <a:lumMod val="50000"/>
                  </a:schemeClr>
                </a:solidFill>
              </a:rPr>
              <a:t>Table des matières</a:t>
            </a:r>
          </a:p>
        </p:txBody>
      </p:sp>
    </p:spTree>
    <p:extLst>
      <p:ext uri="{BB962C8B-B14F-4D97-AF65-F5344CB8AC3E}">
        <p14:creationId xmlns:p14="http://schemas.microsoft.com/office/powerpoint/2010/main" val="75302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6A3608B-E000-4448-B15C-E4CE91A45B0D}"/>
              </a:ext>
            </a:extLst>
          </p:cNvPr>
          <p:cNvSpPr/>
          <p:nvPr/>
        </p:nvSpPr>
        <p:spPr>
          <a:xfrm>
            <a:off x="457199" y="1786257"/>
            <a:ext cx="76622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b="1" u="sng" dirty="0">
                <a:solidFill>
                  <a:prstClr val="black"/>
                </a:solidFill>
              </a:rPr>
              <a:t>Conclusions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BE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1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7E0E651-4913-4F8B-B9A3-47DC329A1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accent2">
                    <a:lumMod val="50000"/>
                  </a:schemeClr>
                </a:solidFill>
              </a:rPr>
              <a:t>Table des matières</a:t>
            </a:r>
          </a:p>
        </p:txBody>
      </p:sp>
    </p:spTree>
    <p:extLst>
      <p:ext uri="{BB962C8B-B14F-4D97-AF65-F5344CB8AC3E}">
        <p14:creationId xmlns:p14="http://schemas.microsoft.com/office/powerpoint/2010/main" val="5940547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4298</TotalTime>
  <Words>312</Words>
  <Application>Microsoft Office PowerPoint</Application>
  <PresentationFormat>Affichage à l'écran (4:3)</PresentationFormat>
  <Paragraphs>75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Gill Sans MT</vt:lpstr>
      <vt:lpstr>Thème Office</vt:lpstr>
      <vt:lpstr>Structure de l’EdP Proposition du groupe de travail    </vt:lpstr>
      <vt:lpstr>Table des matières</vt:lpstr>
      <vt:lpstr>Table des matières</vt:lpstr>
      <vt:lpstr>Table des matières</vt:lpstr>
      <vt:lpstr>Table des matières</vt:lpstr>
      <vt:lpstr>Table des matières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du Système d’Information de l’OFAC De la collecte à la diffusion en passant par… l’analyse</dc:title>
  <dc:creator>Carlos</dc:creator>
  <cp:lastModifiedBy>Carlos</cp:lastModifiedBy>
  <cp:revision>45</cp:revision>
  <dcterms:created xsi:type="dcterms:W3CDTF">2018-02-19T11:42:52Z</dcterms:created>
  <dcterms:modified xsi:type="dcterms:W3CDTF">2018-02-22T14:30:23Z</dcterms:modified>
</cp:coreProperties>
</file>