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741" r:id="rId1"/>
  </p:sldMasterIdLst>
  <p:notesMasterIdLst>
    <p:notesMasterId r:id="rId17"/>
  </p:notesMasterIdLst>
  <p:handoutMasterIdLst>
    <p:handoutMasterId r:id="rId18"/>
  </p:handoutMasterIdLst>
  <p:sldIdLst>
    <p:sldId id="547" r:id="rId2"/>
    <p:sldId id="628" r:id="rId3"/>
    <p:sldId id="627" r:id="rId4"/>
    <p:sldId id="623" r:id="rId5"/>
    <p:sldId id="611" r:id="rId6"/>
    <p:sldId id="613" r:id="rId7"/>
    <p:sldId id="615" r:id="rId8"/>
    <p:sldId id="616" r:id="rId9"/>
    <p:sldId id="618" r:id="rId10"/>
    <p:sldId id="619" r:id="rId11"/>
    <p:sldId id="624" r:id="rId12"/>
    <p:sldId id="625" r:id="rId13"/>
    <p:sldId id="629" r:id="rId14"/>
    <p:sldId id="621" r:id="rId15"/>
    <p:sldId id="626" r:id="rId16"/>
  </p:sldIdLst>
  <p:sldSz cx="9144000" cy="6858000" type="screen4x3"/>
  <p:notesSz cx="7102475" cy="102330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lomabreumier" initials="P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502604"/>
    <a:srgbClr val="9724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1034" autoAdjust="0"/>
  </p:normalViewPr>
  <p:slideViewPr>
    <p:cSldViewPr>
      <p:cViewPr varScale="1">
        <p:scale>
          <a:sx n="80" d="100"/>
          <a:sy n="80" d="100"/>
        </p:scale>
        <p:origin x="-156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890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7D46CEE5-D63E-4B4E-A819-13531E49019E}" type="datetimeFigureOut">
              <a:rPr lang="fr-FR"/>
              <a:pPr>
                <a:defRPr/>
              </a:pPr>
              <a:t>21/02/2018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0028C821-0D60-428D-9568-52D7F8DB1BB1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15094896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6B5D884C-9B69-4C95-96EA-8FAE269EF8E1}" type="datetimeFigureOut">
              <a:rPr lang="fr-FR"/>
              <a:pPr>
                <a:defRPr/>
              </a:pPr>
              <a:t>21/02/2018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pPr lvl="0"/>
            <a:endParaRPr lang="fr-BE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48" y="4860687"/>
            <a:ext cx="5681980" cy="4604861"/>
          </a:xfrm>
          <a:prstGeom prst="rect">
            <a:avLst/>
          </a:prstGeom>
        </p:spPr>
        <p:txBody>
          <a:bodyPr vert="horz" lIns="99057" tIns="49528" rIns="99057" bIns="49528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BE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D448B428-D267-43C3-8035-5BE63046AB42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1247293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1</a:t>
            </a:fld>
            <a:endParaRPr lang="fr-B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11</a:t>
            </a:fld>
            <a:endParaRPr lang="fr-B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12</a:t>
            </a:fld>
            <a:endParaRPr lang="fr-B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13</a:t>
            </a:fld>
            <a:endParaRPr lang="fr-B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14</a:t>
            </a:fld>
            <a:endParaRPr lang="fr-B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15</a:t>
            </a:fld>
            <a:endParaRPr lang="fr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2</a:t>
            </a:fld>
            <a:endParaRPr lang="fr-B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3</a:t>
            </a:fld>
            <a:endParaRPr lang="fr-B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4</a:t>
            </a:fld>
            <a:endParaRPr lang="fr-B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5</a:t>
            </a:fld>
            <a:endParaRPr lang="fr-B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6</a:t>
            </a:fld>
            <a:endParaRPr lang="fr-B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8</a:t>
            </a:fld>
            <a:endParaRPr lang="fr-B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9</a:t>
            </a:fld>
            <a:endParaRPr lang="fr-B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8B428-D267-43C3-8035-5BE63046AB42}" type="slidenum">
              <a:rPr lang="fr-BE" smtClean="0"/>
              <a:pPr>
                <a:defRPr/>
              </a:pPr>
              <a:t>10</a:t>
            </a:fld>
            <a:endParaRPr lang="fr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43042" y="1600200"/>
            <a:ext cx="7043758" cy="45259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415ADD-75DA-47AD-A49C-A8E61CCBBA3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8436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449" y="3429001"/>
            <a:ext cx="7317105" cy="2362199"/>
          </a:xfrm>
        </p:spPr>
        <p:txBody>
          <a:bodyPr anchor="b">
            <a:normAutofit/>
          </a:bodyPr>
          <a:lstStyle>
            <a:lvl1pPr algn="l">
              <a:defRPr sz="3301" b="0" cap="all"/>
            </a:lvl1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0100" y="685802"/>
            <a:ext cx="5891331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500">
                <a:solidFill>
                  <a:schemeClr val="tx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15452" y="6448427"/>
            <a:ext cx="1047467" cy="180974"/>
          </a:xfrm>
          <a:prstGeom prst="rect">
            <a:avLst/>
          </a:prstGeom>
        </p:spPr>
        <p:txBody>
          <a:bodyPr/>
          <a:lstStyle/>
          <a:p>
            <a:endParaRPr lang="fr-FR">
              <a:solidFill>
                <a:srgbClr val="54545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6863" y="6448427"/>
            <a:ext cx="4979929" cy="180974"/>
          </a:xfrm>
          <a:prstGeom prst="rect">
            <a:avLst/>
          </a:prstGeom>
        </p:spPr>
        <p:txBody>
          <a:bodyPr/>
          <a:lstStyle/>
          <a:p>
            <a:endParaRPr lang="fr-FR">
              <a:solidFill>
                <a:srgbClr val="54545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79" y="6448427"/>
            <a:ext cx="857474" cy="180974"/>
          </a:xfrm>
          <a:prstGeom prst="rect">
            <a:avLst/>
          </a:prstGeom>
        </p:spPr>
        <p:txBody>
          <a:bodyPr/>
          <a:lstStyle/>
          <a:p>
            <a:fld id="{F36C87F6-986D-49E6-AF40-1B3A1EE8064D}" type="slidenum">
              <a:rPr lang="fr-FR" smtClean="0">
                <a:solidFill>
                  <a:srgbClr val="545454"/>
                </a:solidFill>
              </a:rPr>
              <a:pPr/>
              <a:t>‹N°›</a:t>
            </a:fld>
            <a:endParaRPr lang="fr-FR">
              <a:solidFill>
                <a:srgbClr val="5454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04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5200" y="1828800"/>
            <a:ext cx="3532470" cy="4343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 baseline="0"/>
            </a:lvl7pPr>
            <a:lvl8pPr>
              <a:defRPr sz="1200" baseline="0"/>
            </a:lvl8pPr>
            <a:lvl9pPr>
              <a:defRPr sz="1200" baseline="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8083" y="1828800"/>
            <a:ext cx="3532470" cy="4343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15452" y="6448427"/>
            <a:ext cx="1047467" cy="180974"/>
          </a:xfrm>
          <a:prstGeom prst="rect">
            <a:avLst/>
          </a:prstGeom>
        </p:spPr>
        <p:txBody>
          <a:bodyPr/>
          <a:lstStyle/>
          <a:p>
            <a:endParaRPr lang="fr-FR">
              <a:solidFill>
                <a:srgbClr val="54545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06863" y="6448427"/>
            <a:ext cx="4979929" cy="180974"/>
          </a:xfrm>
          <a:prstGeom prst="rect">
            <a:avLst/>
          </a:prstGeom>
        </p:spPr>
        <p:txBody>
          <a:bodyPr/>
          <a:lstStyle/>
          <a:p>
            <a:endParaRPr lang="fr-FR">
              <a:solidFill>
                <a:srgbClr val="54545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73079" y="6448427"/>
            <a:ext cx="857474" cy="180974"/>
          </a:xfrm>
          <a:prstGeom prst="rect">
            <a:avLst/>
          </a:prstGeom>
        </p:spPr>
        <p:txBody>
          <a:bodyPr/>
          <a:lstStyle/>
          <a:p>
            <a:fld id="{F36C87F6-986D-49E6-AF40-1B3A1EE8064D}" type="slidenum">
              <a:rPr lang="fr-FR" smtClean="0">
                <a:solidFill>
                  <a:srgbClr val="545454"/>
                </a:solidFill>
              </a:rPr>
              <a:pPr/>
              <a:t>‹N°›</a:t>
            </a:fld>
            <a:endParaRPr lang="fr-FR">
              <a:solidFill>
                <a:srgbClr val="5454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9681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mier titre, premier sous-titre, énumération, gr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/>
              <a:t>Cliquez pour ajouter un titre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r>
              <a:rPr lang="fr-FR" noProof="0" dirty="0"/>
              <a:t>Cliquez pour ajouter un sous-titre</a:t>
            </a:r>
          </a:p>
          <a:p>
            <a:pPr lvl="1"/>
            <a:r>
              <a:rPr lang="fr-FR" noProof="0" dirty="0"/>
              <a:t>Deuxième couche</a:t>
            </a:r>
          </a:p>
          <a:p>
            <a:pPr lvl="2"/>
            <a:r>
              <a:rPr lang="fr-FR" noProof="0" dirty="0"/>
              <a:t>Troisième couche</a:t>
            </a:r>
          </a:p>
          <a:p>
            <a:pPr lvl="3"/>
            <a:r>
              <a:rPr lang="fr-FR" noProof="0" dirty="0"/>
              <a:t>Quatrième couche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dirty="0"/>
              <a:t>Cliquez pour ajouter un image</a:t>
            </a:r>
          </a:p>
        </p:txBody>
      </p:sp>
    </p:spTree>
    <p:extLst>
      <p:ext uri="{BB962C8B-B14F-4D97-AF65-F5344CB8AC3E}">
        <p14:creationId xmlns:p14="http://schemas.microsoft.com/office/powerpoint/2010/main" xmlns="" val="187387555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643063" y="357188"/>
            <a:ext cx="70437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643063" y="1600200"/>
            <a:ext cx="70437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2052" name="Image 6" descr="f_from_FORAF_logo-trans.png"/>
          <p:cNvPicPr>
            <a:picLocks noChangeAspect="1"/>
          </p:cNvPicPr>
          <p:nvPr/>
        </p:nvPicPr>
        <p:blipFill>
          <a:blip r:embed="rId8" cstate="print"/>
          <a:srcRect l="16130" t="542" r="6451" b="1025"/>
          <a:stretch>
            <a:fillRect/>
          </a:stretch>
        </p:blipFill>
        <p:spPr bwMode="auto">
          <a:xfrm>
            <a:off x="-357188" y="0"/>
            <a:ext cx="1731963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OFAC logo [320x200]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7544" y="6381328"/>
            <a:ext cx="975360" cy="37490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7742" y="476672"/>
            <a:ext cx="811890" cy="7920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4320480"/>
          </a:xfrm>
        </p:spPr>
        <p:txBody>
          <a:bodyPr/>
          <a:lstStyle/>
          <a:p>
            <a:r>
              <a:rPr lang="fr-FR" sz="3200" dirty="0" smtClean="0"/>
              <a:t>Révision des indicateurs sites Concessions forestières OFAC</a:t>
            </a:r>
            <a:r>
              <a:rPr lang="fr-BE" dirty="0"/>
              <a:t/>
            </a:r>
            <a:br>
              <a:rPr lang="fr-BE" dirty="0"/>
            </a:b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/>
            </a:r>
            <a:br>
              <a:rPr lang="fr-BE" dirty="0" smtClean="0"/>
            </a:br>
            <a:r>
              <a:rPr lang="fr-BE" sz="2200" i="1" dirty="0"/>
              <a:t/>
            </a:r>
            <a:br>
              <a:rPr lang="fr-BE" sz="2200" i="1" dirty="0"/>
            </a:br>
            <a:r>
              <a:rPr lang="fr-BE" sz="2200" i="1" dirty="0"/>
              <a:t/>
            </a:r>
            <a:br>
              <a:rPr lang="fr-BE" sz="2200" i="1" dirty="0"/>
            </a:br>
            <a:r>
              <a:rPr lang="fr-BE" sz="2200" i="1" dirty="0"/>
              <a:t/>
            </a:r>
            <a:br>
              <a:rPr lang="fr-BE" sz="2200" i="1" dirty="0"/>
            </a:br>
            <a:r>
              <a:rPr lang="fr-FR" sz="2400" dirty="0" smtClean="0"/>
              <a:t>Atelier de révision des indicateurs de l’OFAC</a:t>
            </a:r>
            <a:br>
              <a:rPr lang="fr-FR" sz="2400" dirty="0" smtClean="0"/>
            </a:br>
            <a:r>
              <a:rPr lang="fr-BE" sz="2200" i="1" dirty="0" smtClean="0"/>
              <a:t>20 au 22 février 2018</a:t>
            </a:r>
            <a:endParaRPr lang="fr-BE" sz="22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 l="18158" r="18683"/>
          <a:stretch>
            <a:fillRect/>
          </a:stretch>
        </p:blipFill>
        <p:spPr bwMode="auto">
          <a:xfrm>
            <a:off x="2555776" y="274638"/>
            <a:ext cx="4032448" cy="119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1" name="Picture 1" descr="C:\Users\paloma.breumier\Desktop\Présentation_OFAC\Photos\abatt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756264"/>
            <a:ext cx="2520000" cy="168896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25602" name="Picture 2" descr="C:\Users\paloma.breumier\Desktop\Présentation_OFAC\Photos\artisat de chaises a Badui.JPG"/>
          <p:cNvPicPr preferRelativeResize="0">
            <a:picLocks noChangeArrowheads="1"/>
          </p:cNvPicPr>
          <p:nvPr/>
        </p:nvPicPr>
        <p:blipFill>
          <a:blip r:embed="rId5" cstate="print"/>
          <a:srcRect b="12371"/>
          <a:stretch>
            <a:fillRect/>
          </a:stretch>
        </p:blipFill>
        <p:spPr bwMode="auto">
          <a:xfrm>
            <a:off x="3492160" y="3756264"/>
            <a:ext cx="2520000" cy="16884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6" name="Image 5" descr="Une image contenant ciel, extérieur, bâtiment, terrain&#10;&#10;Description générée avec un niveau de confiance très élevé">
            <a:extLst>
              <a:ext uri="{FF2B5EF4-FFF2-40B4-BE49-F238E27FC236}">
                <a16:creationId xmlns:a16="http://schemas.microsoft.com/office/drawing/2014/main" xmlns="" id="{E68489B8-AAD7-4487-BDDA-E68099BF3D7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58" t="6950" r="17145" b="20715"/>
          <a:stretch/>
        </p:blipFill>
        <p:spPr>
          <a:xfrm>
            <a:off x="6228184" y="3756263"/>
            <a:ext cx="2520000" cy="16884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62710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914400" y="90872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Légalité et Transparence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331640" y="1556792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 lien avec les processus FLEGT / RBUE, ITIE</a:t>
            </a:r>
          </a:p>
          <a:p>
            <a:endParaRPr lang="fr-FR" dirty="0" smtClean="0"/>
          </a:p>
          <a:p>
            <a:r>
              <a:rPr lang="fr-FR" dirty="0" smtClean="0"/>
              <a:t>Volonté de rendre des informations publiques: base volontaire ou obligations</a:t>
            </a:r>
          </a:p>
          <a:p>
            <a:endParaRPr lang="fr-FR" dirty="0" smtClean="0"/>
          </a:p>
          <a:p>
            <a:r>
              <a:rPr lang="fr-FR" dirty="0" smtClean="0"/>
              <a:t>Mais qui divulgue quoi à qui?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1" name="Flèche droite 10"/>
          <p:cNvSpPr/>
          <p:nvPr/>
        </p:nvSpPr>
        <p:spPr>
          <a:xfrm>
            <a:off x="1403648" y="3429000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538467" y="3429000"/>
            <a:ext cx="6605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L’entreprise à ses clients pour la due diligence: mais échange direct, informations non publiques </a:t>
            </a:r>
            <a:endParaRPr lang="fr-FR" dirty="0"/>
          </a:p>
        </p:txBody>
      </p:sp>
      <p:sp>
        <p:nvSpPr>
          <p:cNvPr id="13" name="Flèche droite 12"/>
          <p:cNvSpPr/>
          <p:nvPr/>
        </p:nvSpPr>
        <p:spPr>
          <a:xfrm>
            <a:off x="1403648" y="4293096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2538467" y="4293096"/>
            <a:ext cx="6605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L’entreprise au grand public: dans quel but? Quelles informations?</a:t>
            </a:r>
            <a:endParaRPr lang="fr-FR" dirty="0"/>
          </a:p>
        </p:txBody>
      </p:sp>
      <p:sp>
        <p:nvSpPr>
          <p:cNvPr id="16" name="Flèche droite 15"/>
          <p:cNvSpPr/>
          <p:nvPr/>
        </p:nvSpPr>
        <p:spPr>
          <a:xfrm>
            <a:off x="1403648" y="5085184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2538467" y="5229200"/>
            <a:ext cx="6605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Etats? Dans le cadre des APV par exemple.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914400" y="90872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Méthode de travail : revue des indicateurs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411760" y="198884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Ajouts / suppressions / reformulations</a:t>
            </a:r>
          </a:p>
        </p:txBody>
      </p:sp>
      <p:sp>
        <p:nvSpPr>
          <p:cNvPr id="21" name="Flèche droite 20"/>
          <p:cNvSpPr/>
          <p:nvPr/>
        </p:nvSpPr>
        <p:spPr>
          <a:xfrm>
            <a:off x="1259632" y="1916832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droite 22"/>
          <p:cNvSpPr/>
          <p:nvPr/>
        </p:nvSpPr>
        <p:spPr>
          <a:xfrm>
            <a:off x="1259632" y="2852936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411760" y="298766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Liens avec OTP et APV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1259632" y="3861048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411760" y="399577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Caractérisation: type, unité, fréquences</a:t>
            </a:r>
          </a:p>
        </p:txBody>
      </p:sp>
      <p:sp>
        <p:nvSpPr>
          <p:cNvPr id="11" name="Flèche droite 10"/>
          <p:cNvSpPr/>
          <p:nvPr/>
        </p:nvSpPr>
        <p:spPr>
          <a:xfrm>
            <a:off x="1259632" y="4725144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411760" y="485986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Définition, si nécessaire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914400" y="90872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 / Enseignements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411760" y="278092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Des indicateurs pertinents dans l’ensemble, des suppressions d’indicateurs peu utiles ou difficiles à collecter (</a:t>
            </a:r>
            <a:r>
              <a:rPr lang="fr-FR" dirty="0" smtClean="0"/>
              <a:t>26)</a:t>
            </a:r>
            <a:endParaRPr lang="fr-FR" dirty="0" smtClean="0"/>
          </a:p>
        </p:txBody>
      </p:sp>
      <p:sp>
        <p:nvSpPr>
          <p:cNvPr id="21" name="Flèche droite 20"/>
          <p:cNvSpPr/>
          <p:nvPr/>
        </p:nvSpPr>
        <p:spPr>
          <a:xfrm>
            <a:off x="1259632" y="2708920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droite 22"/>
          <p:cNvSpPr/>
          <p:nvPr/>
        </p:nvSpPr>
        <p:spPr>
          <a:xfrm>
            <a:off x="1259632" y="3645024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411760" y="377974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Peu de reformulations (12)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1259632" y="4653136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411760" y="465313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Des ajouts (15) : principalement d’indicateurs </a:t>
            </a:r>
            <a:r>
              <a:rPr lang="fr-FR" dirty="0" smtClean="0"/>
              <a:t>documentaires (13) (12 liens </a:t>
            </a:r>
            <a:r>
              <a:rPr lang="fr-FR" dirty="0" smtClean="0"/>
              <a:t>avec OTP) + 1 critère évaluation E&amp;S</a:t>
            </a:r>
          </a:p>
        </p:txBody>
      </p:sp>
      <p:sp>
        <p:nvSpPr>
          <p:cNvPr id="11" name="Flèche droite 10"/>
          <p:cNvSpPr/>
          <p:nvPr/>
        </p:nvSpPr>
        <p:spPr>
          <a:xfrm>
            <a:off x="1187624" y="1844824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339752" y="197954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Scission en 2 tables : </a:t>
            </a:r>
            <a:r>
              <a:rPr lang="fr-FR" dirty="0" smtClean="0"/>
              <a:t>société (6) </a:t>
            </a:r>
            <a:r>
              <a:rPr lang="fr-FR" dirty="0" smtClean="0"/>
              <a:t>et </a:t>
            </a:r>
            <a:r>
              <a:rPr lang="fr-FR" dirty="0" smtClean="0"/>
              <a:t>concession (54)</a:t>
            </a:r>
            <a:endParaRPr lang="fr-FR" dirty="0" smtClean="0"/>
          </a:p>
        </p:txBody>
      </p:sp>
      <p:sp>
        <p:nvSpPr>
          <p:cNvPr id="13" name="Flèche droite 12"/>
          <p:cNvSpPr/>
          <p:nvPr/>
        </p:nvSpPr>
        <p:spPr>
          <a:xfrm>
            <a:off x="1259632" y="5445224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2411760" y="557994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Définir des indicateurs secondaires calculés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914400" y="90872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 / Enseignements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691680" y="5014917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Valider les informations</a:t>
            </a:r>
          </a:p>
        </p:txBody>
      </p:sp>
      <p:sp>
        <p:nvSpPr>
          <p:cNvPr id="23" name="Flèche droite 22"/>
          <p:cNvSpPr/>
          <p:nvPr/>
        </p:nvSpPr>
        <p:spPr>
          <a:xfrm rot="6917940">
            <a:off x="2630593" y="3788542"/>
            <a:ext cx="1816038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652120" y="4942909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Valoriser les informations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771800" y="2629361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Défi : collecter les informations</a:t>
            </a:r>
          </a:p>
        </p:txBody>
      </p:sp>
      <p:sp>
        <p:nvSpPr>
          <p:cNvPr id="15" name="Flèche droite 14"/>
          <p:cNvSpPr/>
          <p:nvPr/>
        </p:nvSpPr>
        <p:spPr>
          <a:xfrm rot="3991440">
            <a:off x="4550864" y="3723247"/>
            <a:ext cx="1816038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droite 15"/>
          <p:cNvSpPr/>
          <p:nvPr/>
        </p:nvSpPr>
        <p:spPr>
          <a:xfrm rot="10800000">
            <a:off x="3563888" y="4870901"/>
            <a:ext cx="1816038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droite 16"/>
          <p:cNvSpPr/>
          <p:nvPr/>
        </p:nvSpPr>
        <p:spPr>
          <a:xfrm>
            <a:off x="3635896" y="5230941"/>
            <a:ext cx="1816038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1043608" y="177281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Des indicateurs révisés mais ensuite?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914400" y="90872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Revue des indicateurs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914400" y="90872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Indicateurs secondaires calculés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1691680" y="1783080"/>
          <a:ext cx="5832648" cy="3291840"/>
        </p:xfrm>
        <a:graphic>
          <a:graphicData uri="http://schemas.openxmlformats.org/drawingml/2006/table">
            <a:tbl>
              <a:tblPr/>
              <a:tblGrid>
                <a:gridCol w="5832648"/>
              </a:tblGrid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Indicateurs secondaires calculés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 niveau de la concession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Niveau de prélèvement sur la concession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 du volume autorisé prélevé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 des 3 premières essences dans la production de grumes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Proportion des grumes produites exportés à l'état brut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Densité de population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Contribution au développement à travers la fiscalité et les engagements contractuels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 niveau national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 de la production nationale issue de forêts aménagées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 de la production nationale issue de forêts certifiées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 de la production nationale renseignée dans les sites de gestion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Flèche droite 15"/>
          <p:cNvSpPr/>
          <p:nvPr/>
        </p:nvSpPr>
        <p:spPr>
          <a:xfrm>
            <a:off x="1259632" y="5445224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2411760" y="557994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compléter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539552" y="908720"/>
            <a:ext cx="8604448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Membres 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 Groupe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 </a:t>
            </a:r>
          </a:p>
          <a:p>
            <a:r>
              <a:rPr lang="fr-FR" dirty="0" smtClean="0"/>
              <a:t>Révision des indicateurs sites Concessions forestières OFAC</a:t>
            </a:r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1187624" y="2852936"/>
          <a:ext cx="7200800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3600400"/>
              </a:tblGrid>
              <a:tr h="504056">
                <a:tc>
                  <a:txBody>
                    <a:bodyPr/>
                    <a:lstStyle/>
                    <a:p>
                      <a:r>
                        <a:rPr lang="fr-FR" dirty="0" smtClean="0"/>
                        <a:t>Nom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Institution</a:t>
                      </a:r>
                      <a:endParaRPr lang="fr-FR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fr-FR" dirty="0" smtClean="0"/>
                        <a:t>Nicolas</a:t>
                      </a:r>
                      <a:r>
                        <a:rPr lang="fr-FR" baseline="0" dirty="0" smtClean="0"/>
                        <a:t> BAYOL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FRM Ingénierie</a:t>
                      </a:r>
                      <a:endParaRPr lang="fr-FR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fr-FR" dirty="0" smtClean="0"/>
                        <a:t>Prosper</a:t>
                      </a:r>
                      <a:r>
                        <a:rPr lang="fr-FR" baseline="0" dirty="0" smtClean="0"/>
                        <a:t> NAKOE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PF OFAC RCA - CDF</a:t>
                      </a:r>
                      <a:endParaRPr lang="fr-FR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fr-FR" dirty="0" smtClean="0"/>
                        <a:t>Patrick MUDERHWA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DDD MEDD RDC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914400" y="90872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Contexte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411760" y="1844824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Indicateurs définis en 2008</a:t>
            </a:r>
          </a:p>
        </p:txBody>
      </p:sp>
      <p:sp>
        <p:nvSpPr>
          <p:cNvPr id="21" name="Flèche droite 20"/>
          <p:cNvSpPr/>
          <p:nvPr/>
        </p:nvSpPr>
        <p:spPr>
          <a:xfrm>
            <a:off x="1259632" y="1772816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droite 22"/>
          <p:cNvSpPr/>
          <p:nvPr/>
        </p:nvSpPr>
        <p:spPr>
          <a:xfrm>
            <a:off x="1259632" y="2852936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411760" y="298766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Un formulaire développé sur le site OFAC</a:t>
            </a:r>
          </a:p>
        </p:txBody>
      </p:sp>
      <p:sp>
        <p:nvSpPr>
          <p:cNvPr id="11" name="Flèche droite 10"/>
          <p:cNvSpPr/>
          <p:nvPr/>
        </p:nvSpPr>
        <p:spPr>
          <a:xfrm>
            <a:off x="1259632" y="3933056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411760" y="393305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Des formulaires renseignés mais une information incomplète et non validée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914400" y="90872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Méthode de travail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411760" y="1844824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Objectifs des indicateurs: des indicateurs pour quoi faire?</a:t>
            </a:r>
          </a:p>
        </p:txBody>
      </p:sp>
      <p:sp>
        <p:nvSpPr>
          <p:cNvPr id="21" name="Flèche droite 20"/>
          <p:cNvSpPr/>
          <p:nvPr/>
        </p:nvSpPr>
        <p:spPr>
          <a:xfrm>
            <a:off x="1259632" y="1772816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droite 22"/>
          <p:cNvSpPr/>
          <p:nvPr/>
        </p:nvSpPr>
        <p:spPr>
          <a:xfrm>
            <a:off x="1259632" y="2852936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411760" y="298766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Aperçu des informations identifiées par Open Timber Portal et des informations rendues publiques selon les APV 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1259632" y="3872081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411760" y="4006805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Passage en revue des indicateurs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043608" y="1844824"/>
            <a:ext cx="81003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2313" lvl="1" indent="-265113">
              <a:buFont typeface="Arial" pitchFamily="34" charset="0"/>
              <a:buChar char="•"/>
            </a:pPr>
            <a:endParaRPr lang="fr-FR" sz="2000" b="1" dirty="0" smtClean="0"/>
          </a:p>
          <a:p>
            <a:pPr marL="722313" lvl="1" indent="-265113">
              <a:buFont typeface="Arial" pitchFamily="34" charset="0"/>
              <a:buChar char="•"/>
            </a:pPr>
            <a:endParaRPr lang="fr-FR" sz="2400" b="1" dirty="0" smtClean="0"/>
          </a:p>
          <a:p>
            <a:pPr marL="265113" indent="-265113"/>
            <a:endParaRPr lang="fr-FR" sz="2400" b="1" dirty="0" smtClean="0"/>
          </a:p>
          <a:p>
            <a:endParaRPr lang="fr-FR" sz="2400" b="1" dirty="0" smtClean="0"/>
          </a:p>
          <a:p>
            <a:endParaRPr lang="fr-FR" sz="2400" b="1" dirty="0"/>
          </a:p>
          <a:p>
            <a:endParaRPr lang="fr-FR" sz="2400" b="1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1115616" y="1263898"/>
            <a:ext cx="7992888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indicateurs sur les concessions pour quoi faire?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99592" y="2132856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Cadre logique RIOFAC </a:t>
            </a:r>
          </a:p>
          <a:p>
            <a:r>
              <a:rPr lang="fr-FR" dirty="0" smtClean="0"/>
              <a:t>Résultat 1:  Les processus d’identification, de collectes et d’analyses des données de l’OFAC en lien avec ses partenaires sont améliorés de façon à </a:t>
            </a:r>
            <a:r>
              <a:rPr lang="fr-FR" b="1" dirty="0" smtClean="0"/>
              <a:t>fournir des informations pertinentes </a:t>
            </a:r>
            <a:r>
              <a:rPr lang="fr-FR" dirty="0" smtClean="0"/>
              <a:t>pour la prise de décision sur les forêts de l’AC</a:t>
            </a:r>
          </a:p>
          <a:p>
            <a:endParaRPr lang="fr-FR" dirty="0"/>
          </a:p>
        </p:txBody>
      </p:sp>
      <p:sp>
        <p:nvSpPr>
          <p:cNvPr id="7" name="Flèche droite 6"/>
          <p:cNvSpPr/>
          <p:nvPr/>
        </p:nvSpPr>
        <p:spPr>
          <a:xfrm>
            <a:off x="971600" y="4005064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195736" y="4139788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Fournir des informations pertinentes = 1</a:t>
            </a:r>
            <a:r>
              <a:rPr lang="fr-FR" baseline="30000" dirty="0" smtClean="0"/>
              <a:t>er</a:t>
            </a:r>
            <a:r>
              <a:rPr lang="fr-FR" dirty="0" smtClean="0"/>
              <a:t> objectif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043608" y="1844824"/>
            <a:ext cx="81003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2313" lvl="1" indent="-265113">
              <a:buFont typeface="Arial" pitchFamily="34" charset="0"/>
              <a:buChar char="•"/>
            </a:pPr>
            <a:endParaRPr lang="fr-FR" sz="2000" b="1" dirty="0" smtClean="0"/>
          </a:p>
          <a:p>
            <a:pPr marL="722313" lvl="1" indent="-265113">
              <a:buFont typeface="Arial" pitchFamily="34" charset="0"/>
              <a:buChar char="•"/>
            </a:pPr>
            <a:endParaRPr lang="fr-FR" sz="2400" b="1" dirty="0" smtClean="0"/>
          </a:p>
          <a:p>
            <a:pPr marL="265113" indent="-265113"/>
            <a:endParaRPr lang="fr-FR" sz="2400" b="1" dirty="0" smtClean="0"/>
          </a:p>
          <a:p>
            <a:endParaRPr lang="fr-FR" sz="2400" b="1" dirty="0" smtClean="0"/>
          </a:p>
          <a:p>
            <a:endParaRPr lang="fr-FR" sz="2400" b="1" dirty="0"/>
          </a:p>
          <a:p>
            <a:endParaRPr lang="fr-FR" sz="2400" b="1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755576" y="54868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Informations pertinentes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 l="34844" t="18634" r="21844" b="41338"/>
          <a:stretch>
            <a:fillRect/>
          </a:stretch>
        </p:blipFill>
        <p:spPr bwMode="auto">
          <a:xfrm>
            <a:off x="1547664" y="1340768"/>
            <a:ext cx="6844413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059832" y="5589240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Aménagement et certification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09625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755576" y="54868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Informations pertinentes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1835696" y="5949280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970515" y="6093296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Des informations </a:t>
            </a:r>
            <a:r>
              <a:rPr lang="fr-FR" dirty="0" err="1" smtClean="0"/>
              <a:t>spatialisables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914400" y="90872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indicateurs sur concessions pour quoi faire?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195736" y="1772816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Pour communiquer</a:t>
            </a:r>
            <a:endParaRPr lang="fr-FR" dirty="0"/>
          </a:p>
        </p:txBody>
      </p:sp>
      <p:pic>
        <p:nvPicPr>
          <p:cNvPr id="16" name="Picture 2" descr="C:\Users\paloma.breumier\Desktop\Présentation_OFAC\PosterA0_CF_v5-5bFR-150dpi.jpg"/>
          <p:cNvPicPr>
            <a:picLocks noChangeAspect="1" noChangeArrowheads="1"/>
          </p:cNvPicPr>
          <p:nvPr/>
        </p:nvPicPr>
        <p:blipFill>
          <a:blip r:embed="rId3" cstate="print"/>
          <a:srcRect r="15987"/>
          <a:stretch>
            <a:fillRect/>
          </a:stretch>
        </p:blipFill>
        <p:spPr bwMode="auto">
          <a:xfrm>
            <a:off x="2195736" y="2204864"/>
            <a:ext cx="5112568" cy="4304245"/>
          </a:xfrm>
          <a:prstGeom prst="rect">
            <a:avLst/>
          </a:prstGeom>
          <a:noFill/>
        </p:spPr>
      </p:pic>
      <p:sp>
        <p:nvSpPr>
          <p:cNvPr id="17" name="Flèche droite 16"/>
          <p:cNvSpPr/>
          <p:nvPr/>
        </p:nvSpPr>
        <p:spPr>
          <a:xfrm>
            <a:off x="1043608" y="1628800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xmlns="" id="{32274FBF-FE40-48B7-A157-45C065EBC4AB}"/>
              </a:ext>
            </a:extLst>
          </p:cNvPr>
          <p:cNvSpPr txBox="1">
            <a:spLocks/>
          </p:cNvSpPr>
          <p:nvPr/>
        </p:nvSpPr>
        <p:spPr bwMode="auto">
          <a:xfrm>
            <a:off x="914400" y="908720"/>
            <a:ext cx="82296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Communiquer</a:t>
            </a:r>
            <a:endParaRPr lang="fr-F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B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195736" y="1772816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Outil de visualisation et d’édition</a:t>
            </a:r>
            <a:endParaRPr lang="fr-FR" dirty="0"/>
          </a:p>
        </p:txBody>
      </p:sp>
      <p:sp>
        <p:nvSpPr>
          <p:cNvPr id="17" name="Flèche droite 16"/>
          <p:cNvSpPr/>
          <p:nvPr/>
        </p:nvSpPr>
        <p:spPr>
          <a:xfrm>
            <a:off x="1043608" y="1628800"/>
            <a:ext cx="1080120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_foraf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44398</TotalTime>
  <Words>468</Words>
  <Application>Microsoft Office PowerPoint</Application>
  <PresentationFormat>Affichage à l'écran (4:3)</PresentationFormat>
  <Paragraphs>93</Paragraphs>
  <Slides>15</Slides>
  <Notes>14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1_Thème_foraf</vt:lpstr>
      <vt:lpstr>Révision des indicateurs sites Concessions forestières OFAC      Atelier de révision des indicateurs de l’OFAC 20 au 22 février 2018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Etat des Forêts 2008 Méthodologie de préparation et avancement</dc:title>
  <dc:creator>Carlos</dc:creator>
  <cp:lastModifiedBy>FRM</cp:lastModifiedBy>
  <cp:revision>1056</cp:revision>
  <dcterms:created xsi:type="dcterms:W3CDTF">2008-10-16T09:56:51Z</dcterms:created>
  <dcterms:modified xsi:type="dcterms:W3CDTF">2018-02-21T13:35:38Z</dcterms:modified>
</cp:coreProperties>
</file>