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0" r:id="rId2"/>
    <p:sldId id="509" r:id="rId3"/>
    <p:sldId id="513" r:id="rId4"/>
    <p:sldId id="514" r:id="rId5"/>
    <p:sldId id="510" r:id="rId6"/>
    <p:sldId id="512" r:id="rId7"/>
    <p:sldId id="511" r:id="rId8"/>
    <p:sldId id="508" r:id="rId9"/>
  </p:sldIdLst>
  <p:sldSz cx="9144000" cy="6858000" type="screen4x3"/>
  <p:notesSz cx="7102475" cy="102330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charset="0"/>
        <a:ea typeface="+mn-ea"/>
        <a:cs typeface="Arial" panose="0208060402020202020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charset="0"/>
        <a:ea typeface="+mn-ea"/>
        <a:cs typeface="Arial" panose="0208060402020202020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charset="0"/>
        <a:ea typeface="+mn-ea"/>
        <a:cs typeface="Arial" panose="0208060402020202020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charset="0"/>
        <a:ea typeface="+mn-ea"/>
        <a:cs typeface="Arial" panose="0208060402020202020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charset="0"/>
        <a:ea typeface="+mn-ea"/>
        <a:cs typeface="Arial" panose="0208060402020202020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80604020202020204" charset="0"/>
        <a:ea typeface="+mn-ea"/>
        <a:cs typeface="Arial" panose="0208060402020202020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80604020202020204" charset="0"/>
        <a:ea typeface="+mn-ea"/>
        <a:cs typeface="Arial" panose="0208060402020202020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80604020202020204" charset="0"/>
        <a:ea typeface="+mn-ea"/>
        <a:cs typeface="Arial" panose="0208060402020202020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80604020202020204" charset="0"/>
        <a:ea typeface="+mn-ea"/>
        <a:cs typeface="Arial" panose="0208060402020202020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6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EBB"/>
    <a:srgbClr val="502604"/>
    <a:srgbClr val="972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1" autoAdjust="0"/>
    <p:restoredTop sz="90848" autoAdjust="0"/>
  </p:normalViewPr>
  <p:slideViewPr>
    <p:cSldViewPr>
      <p:cViewPr varScale="1">
        <p:scale>
          <a:sx n="75" d="100"/>
          <a:sy n="75" d="100"/>
        </p:scale>
        <p:origin x="1104" y="43"/>
      </p:cViewPr>
      <p:guideLst>
        <p:guide orient="horz" pos="2160"/>
        <p:guide pos="29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890" y="-84"/>
      </p:cViewPr>
      <p:guideLst>
        <p:guide orient="horz" pos="3222"/>
        <p:guide pos="226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0028C821-0D60-428D-9568-52D7F8DB1BB1}" type="slidenum">
              <a:rPr lang="fr-BE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49762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D448B428-D267-43C3-8035-5BE63046AB42}" type="slidenum">
              <a:rPr lang="fr-BE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28472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35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/>
            <a:endParaRPr lang="fr-BE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A84FCE-8AA2-4B66-8E40-23F41F89F71B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75526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643042" y="1600200"/>
            <a:ext cx="7043758" cy="4525963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643063" y="357188"/>
            <a:ext cx="7043737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643063" y="1600200"/>
            <a:ext cx="7043737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pic>
        <p:nvPicPr>
          <p:cNvPr id="2052" name="Image 6" descr="f_from_FORAF_logo-trans.png"/>
          <p:cNvPicPr>
            <a:picLocks noChangeAspect="1"/>
          </p:cNvPicPr>
          <p:nvPr/>
        </p:nvPicPr>
        <p:blipFill>
          <a:blip r:embed="rId4" cstate="print"/>
          <a:srcRect l="16130" t="542" r="6451" b="1025"/>
          <a:stretch>
            <a:fillRect/>
          </a:stretch>
        </p:blipFill>
        <p:spPr bwMode="auto">
          <a:xfrm>
            <a:off x="-357188" y="0"/>
            <a:ext cx="1731963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OFAC logo [320x200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6381328"/>
            <a:ext cx="975360" cy="37490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42" y="476672"/>
            <a:ext cx="811890" cy="792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8060402020202020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8060402020202020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8060402020202020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8060402020202020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8060402020202020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OFA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285728"/>
            <a:ext cx="4506980" cy="1734566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781864" y="2708920"/>
            <a:ext cx="8229600" cy="1143000"/>
          </a:xfrm>
        </p:spPr>
        <p:txBody>
          <a:bodyPr/>
          <a:lstStyle/>
          <a:p>
            <a:r>
              <a:rPr lang="x-none" altLang="fr-FR" sz="3200" b="1" dirty="0">
                <a:solidFill>
                  <a:schemeClr val="accent3">
                    <a:lumMod val="75000"/>
                  </a:schemeClr>
                </a:solidFill>
              </a:rPr>
              <a:t>Restitution des travaux du groupe 1 </a:t>
            </a:r>
            <a:br>
              <a:rPr lang="x-none" altLang="fr-FR" sz="32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x-none" altLang="fr-FR" sz="3200" b="1" dirty="0">
                <a:solidFill>
                  <a:schemeClr val="accent3">
                    <a:lumMod val="75000"/>
                  </a:schemeClr>
                </a:solidFill>
              </a:rPr>
              <a:t>Synergie processus globaux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5307330" y="5415280"/>
            <a:ext cx="149987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altLang="en-US"/>
              <a:t>21/02/2018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2256790" y="682625"/>
            <a:ext cx="550418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altLang="en-US" sz="2400"/>
              <a:t>Revision des indicateurs nationaux</a:t>
            </a:r>
          </a:p>
        </p:txBody>
      </p:sp>
      <p:graphicFrame>
        <p:nvGraphicFramePr>
          <p:cNvPr id="5" name="Table 4"/>
          <p:cNvGraphicFramePr/>
          <p:nvPr/>
        </p:nvGraphicFramePr>
        <p:xfrm>
          <a:off x="481965" y="2204720"/>
          <a:ext cx="854964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1995"/>
                <a:gridCol w="937895"/>
                <a:gridCol w="963930"/>
                <a:gridCol w="1019810"/>
                <a:gridCol w="1209040"/>
                <a:gridCol w="1156970"/>
              </a:tblGrid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Adopter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Modifier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Ajouter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Supprimer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N.1 Couvert forestier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N.2 Cadre légal et institutionnel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N.3 Gestion des forêts de production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54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N.4 Conservation et valorisation de la biodiversité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Total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67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48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highlight>
                            <a:srgbClr val="D9D9D9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142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-1"/>
          <p:cNvGraphicFramePr/>
          <p:nvPr/>
        </p:nvGraphicFramePr>
        <p:xfrm>
          <a:off x="1331595" y="1988820"/>
          <a:ext cx="6833870" cy="264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6364"/>
                <a:gridCol w="874376"/>
                <a:gridCol w="874377"/>
                <a:gridCol w="874376"/>
                <a:gridCol w="874377"/>
              </a:tblGrid>
              <a:tr h="431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CFRQ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JFSQ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FRA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x-none"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ODD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N.1 Couvert forestier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x-none"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N.2 Cadre légal et institutionnel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x-none"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N.3 Gestion des forêts de production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N.4 Conservation et valorisation de la biodiversité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x-none"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x-none"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3"/>
          <p:cNvSpPr txBox="1"/>
          <p:nvPr/>
        </p:nvSpPr>
        <p:spPr>
          <a:xfrm>
            <a:off x="2844165" y="548640"/>
            <a:ext cx="445770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altLang="en-US" sz="2400"/>
              <a:t>Synergie processus globaux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-1"/>
          <p:cNvGraphicFramePr/>
          <p:nvPr/>
        </p:nvGraphicFramePr>
        <p:xfrm>
          <a:off x="1691640" y="1916430"/>
          <a:ext cx="6302375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0535"/>
                <a:gridCol w="1280160"/>
                <a:gridCol w="1094105"/>
                <a:gridCol w="1093470"/>
                <a:gridCol w="1094105"/>
              </a:tblGrid>
              <a:tr h="1778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highlight>
                            <a:srgbClr val="C0C0C0"/>
                          </a:highlight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ODD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Adopte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Ajouter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Modifier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Grand Total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13.2.1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15.1.1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15.1.2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15.2.1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15.3.1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8.9.1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8.9.2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sz="20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Grand Total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20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4C4C4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/>
          <p:nvPr/>
        </p:nvGraphicFramePr>
        <p:xfrm>
          <a:off x="828040" y="5588635"/>
          <a:ext cx="7728585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28585"/>
              </a:tblGrid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Preciser secteurs: ecotourisme, chasse, pharmaceutique, genetique, PFNL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Habitats / Ecosystemes : a clarifier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4"/>
          <p:cNvSpPr txBox="1"/>
          <p:nvPr/>
        </p:nvSpPr>
        <p:spPr>
          <a:xfrm>
            <a:off x="2844165" y="548640"/>
            <a:ext cx="296164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altLang="en-US" sz="2400"/>
              <a:t>Focus sur les ODD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2256790" y="682625"/>
            <a:ext cx="5939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altLang="en-US" sz="2400" dirty="0" smtClean="0"/>
              <a:t>Probl</a:t>
            </a:r>
            <a:r>
              <a:rPr lang="fr-FR" altLang="en-US" sz="2400" dirty="0" smtClean="0"/>
              <a:t>è</a:t>
            </a:r>
            <a:r>
              <a:rPr lang="x-none" altLang="en-US" sz="2400" dirty="0" smtClean="0"/>
              <a:t>me </a:t>
            </a:r>
            <a:r>
              <a:rPr lang="x-none" altLang="en-US" sz="2400" dirty="0"/>
              <a:t>de </a:t>
            </a:r>
            <a:r>
              <a:rPr lang="x-none" altLang="en-US" sz="2400" dirty="0" smtClean="0"/>
              <a:t>coh</a:t>
            </a:r>
            <a:r>
              <a:rPr lang="fr-FR" altLang="en-US" sz="2400" dirty="0" smtClean="0"/>
              <a:t>é</a:t>
            </a:r>
            <a:r>
              <a:rPr lang="x-none" altLang="en-US" sz="2400" dirty="0" smtClean="0"/>
              <a:t>rence d</a:t>
            </a:r>
            <a:r>
              <a:rPr lang="fr-FR" altLang="en-US" sz="2400" dirty="0" smtClean="0"/>
              <a:t>û</a:t>
            </a:r>
            <a:r>
              <a:rPr lang="x-none" altLang="en-US" sz="2400" dirty="0" smtClean="0"/>
              <a:t>s </a:t>
            </a:r>
            <a:r>
              <a:rPr lang="fr-FR" altLang="en-US" sz="2400" dirty="0"/>
              <a:t>à</a:t>
            </a:r>
            <a:r>
              <a:rPr lang="x-none" altLang="en-US" sz="2400" dirty="0" smtClean="0"/>
              <a:t> </a:t>
            </a:r>
            <a:r>
              <a:rPr lang="x-none" altLang="en-US" sz="2400" dirty="0"/>
              <a:t>la </a:t>
            </a:r>
            <a:r>
              <a:rPr lang="x-none" altLang="en-US" sz="2400" dirty="0" smtClean="0"/>
              <a:t>d</a:t>
            </a:r>
            <a:r>
              <a:rPr lang="fr-FR" altLang="en-US" sz="2400" dirty="0" smtClean="0"/>
              <a:t>é</a:t>
            </a:r>
            <a:r>
              <a:rPr lang="x-none" altLang="en-US" sz="2400" dirty="0" smtClean="0"/>
              <a:t>finition</a:t>
            </a:r>
            <a:endParaRPr lang="x-none" altLang="en-US" sz="2400" dirty="0"/>
          </a:p>
        </p:txBody>
      </p:sp>
      <p:sp>
        <p:nvSpPr>
          <p:cNvPr id="2" name="Text Box 1"/>
          <p:cNvSpPr txBox="1"/>
          <p:nvPr/>
        </p:nvSpPr>
        <p:spPr>
          <a:xfrm>
            <a:off x="612775" y="1990090"/>
            <a:ext cx="8427085" cy="3749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x-none" altLang="en-US" sz="2400" dirty="0"/>
              <a:t>AJOUTER </a:t>
            </a:r>
          </a:p>
          <a:p>
            <a:r>
              <a:rPr lang="en-US" sz="2400" dirty="0"/>
              <a:t>N.1.1.0 </a:t>
            </a:r>
            <a:r>
              <a:rPr lang="en-US" sz="2400" dirty="0" smtClean="0"/>
              <a:t>Définition </a:t>
            </a:r>
            <a:r>
              <a:rPr lang="en-US" sz="2400" dirty="0" err="1"/>
              <a:t>forestiere</a:t>
            </a:r>
            <a:r>
              <a:rPr lang="en-US" sz="2400" dirty="0"/>
              <a:t> </a:t>
            </a:r>
            <a:r>
              <a:rPr lang="en-US" sz="2400" dirty="0" err="1"/>
              <a:t>nationale</a:t>
            </a:r>
            <a:r>
              <a:rPr lang="en-US" sz="2400" dirty="0"/>
              <a:t>						</a:t>
            </a:r>
          </a:p>
          <a:p>
            <a:r>
              <a:rPr lang="x-none" altLang="en-US" sz="2400" dirty="0"/>
              <a:t>- </a:t>
            </a:r>
            <a:r>
              <a:rPr lang="en-US" sz="2400" dirty="0"/>
              <a:t>Hauteur </a:t>
            </a:r>
            <a:r>
              <a:rPr lang="x-none" altLang="en-US" sz="2400" dirty="0"/>
              <a:t>(m)</a:t>
            </a:r>
            <a:r>
              <a:rPr lang="en-US" sz="2400" dirty="0"/>
              <a:t> </a:t>
            </a:r>
          </a:p>
          <a:p>
            <a:r>
              <a:rPr lang="x-none" altLang="en-US" sz="2400" dirty="0"/>
              <a:t>- </a:t>
            </a:r>
            <a:r>
              <a:rPr lang="en-US" sz="2400" dirty="0" err="1"/>
              <a:t>Superficie</a:t>
            </a:r>
            <a:r>
              <a:rPr lang="en-US" sz="2400" dirty="0"/>
              <a:t> </a:t>
            </a:r>
            <a:r>
              <a:rPr lang="x-none" altLang="en-US" sz="2400" dirty="0"/>
              <a:t>(ha)</a:t>
            </a:r>
          </a:p>
          <a:p>
            <a:r>
              <a:rPr lang="x-none" altLang="en-US" sz="2400" dirty="0"/>
              <a:t>- Couverture de </a:t>
            </a:r>
            <a:r>
              <a:rPr lang="en-US" sz="2400" dirty="0" err="1"/>
              <a:t>Canopee</a:t>
            </a:r>
            <a:r>
              <a:rPr lang="en-US" sz="2400" dirty="0"/>
              <a:t> (</a:t>
            </a:r>
            <a:r>
              <a:rPr lang="x-none" altLang="en-US" sz="2400" dirty="0"/>
              <a:t>%</a:t>
            </a:r>
            <a:r>
              <a:rPr lang="en-US" sz="2400" dirty="0"/>
              <a:t>)</a:t>
            </a:r>
            <a:r>
              <a:rPr lang="x-none" altLang="en-US" sz="2400" dirty="0"/>
              <a:t> </a:t>
            </a:r>
          </a:p>
          <a:p>
            <a:r>
              <a:rPr lang="x-none" altLang="en-US" sz="2400" dirty="0"/>
              <a:t>- U</a:t>
            </a:r>
            <a:r>
              <a:rPr lang="en-US" sz="2400" dirty="0" err="1"/>
              <a:t>tilisation</a:t>
            </a:r>
            <a:r>
              <a:rPr lang="en-US" sz="2400" dirty="0"/>
              <a:t> </a:t>
            </a:r>
            <a:r>
              <a:rPr lang="en-US" sz="2400" dirty="0" err="1"/>
              <a:t>terre</a:t>
            </a:r>
            <a:r>
              <a:rPr lang="x-none" altLang="en-US" sz="2400" dirty="0"/>
              <a:t>s (inclus / exclus)</a:t>
            </a:r>
          </a:p>
          <a:p>
            <a:endParaRPr lang="x-none" altLang="en-US" sz="2400" dirty="0"/>
          </a:p>
          <a:p>
            <a:r>
              <a:rPr lang="x-none" altLang="en-US" sz="2400" dirty="0">
                <a:sym typeface="+mn-ea"/>
              </a:rPr>
              <a:t>AJOUTER </a:t>
            </a:r>
            <a:endParaRPr lang="x-none" altLang="en-US" sz="2400" dirty="0"/>
          </a:p>
          <a:p>
            <a:r>
              <a:rPr lang="en-US" sz="2400" dirty="0">
                <a:sym typeface="+mn-ea"/>
              </a:rPr>
              <a:t>N.1.1.4f </a:t>
            </a:r>
            <a:r>
              <a:rPr lang="en-US" sz="2400" dirty="0" err="1">
                <a:sym typeface="+mn-ea"/>
              </a:rPr>
              <a:t>Superficie</a:t>
            </a:r>
            <a:r>
              <a:rPr lang="en-US" sz="2400" dirty="0">
                <a:sym typeface="+mn-ea"/>
              </a:rPr>
              <a:t> </a:t>
            </a:r>
            <a:r>
              <a:rPr lang="en-US" sz="2400" dirty="0" err="1">
                <a:sym typeface="+mn-ea"/>
              </a:rPr>
              <a:t>totale</a:t>
            </a:r>
            <a:r>
              <a:rPr lang="en-US" sz="2400" dirty="0">
                <a:sym typeface="+mn-ea"/>
              </a:rPr>
              <a:t> des </a:t>
            </a:r>
            <a:r>
              <a:rPr lang="en-US" sz="2400" dirty="0" err="1">
                <a:sym typeface="+mn-ea"/>
              </a:rPr>
              <a:t>autres</a:t>
            </a:r>
            <a:r>
              <a:rPr lang="en-US" sz="2400" dirty="0">
                <a:sym typeface="+mn-ea"/>
              </a:rPr>
              <a:t> </a:t>
            </a:r>
            <a:r>
              <a:rPr lang="en-US" sz="2400" dirty="0" err="1">
                <a:sym typeface="+mn-ea"/>
              </a:rPr>
              <a:t>terres</a:t>
            </a:r>
            <a:r>
              <a:rPr lang="en-US" sz="2400" dirty="0">
                <a:sym typeface="+mn-ea"/>
              </a:rPr>
              <a:t> </a:t>
            </a:r>
            <a:r>
              <a:rPr lang="en-US" sz="2400" dirty="0" err="1">
                <a:sym typeface="+mn-ea"/>
              </a:rPr>
              <a:t>boisees</a:t>
            </a:r>
            <a:endParaRPr lang="en-US" sz="2400" dirty="0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3275965" y="332105"/>
            <a:ext cx="411226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altLang="en-US" sz="2400"/>
              <a:t>Suppression d'indicateurs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1043940" y="2492375"/>
            <a:ext cx="7641590" cy="2042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x-none" altLang="en-US" sz="2400"/>
              <a:t>Fusion avec doublons (7 indicateurs)</a:t>
            </a:r>
          </a:p>
          <a:p>
            <a:pPr algn="l"/>
            <a:endParaRPr lang="x-none" altLang="en-US" sz="2800"/>
          </a:p>
          <a:p>
            <a:pPr algn="l"/>
            <a:r>
              <a:rPr lang="x-none" altLang="en-US" sz="2400"/>
              <a:t>Suppression d'un indicateur car activite obsolete</a:t>
            </a:r>
          </a:p>
          <a:p>
            <a:pPr algn="l"/>
            <a:endParaRPr lang="x-none" altLang="en-US" sz="2800"/>
          </a:p>
          <a:p>
            <a:pPr algn="l"/>
            <a:r>
              <a:rPr lang="x-none" altLang="en-US" sz="2400"/>
              <a:t>-&gt; Exportations des produits fauniques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-1"/>
          <p:cNvGraphicFramePr/>
          <p:nvPr/>
        </p:nvGraphicFramePr>
        <p:xfrm>
          <a:off x="1618615" y="694055"/>
          <a:ext cx="7890510" cy="60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0510"/>
              </a:tblGrid>
              <a:tr h="2438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1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  <a:sym typeface="+mn-ea"/>
                        </a:rPr>
                        <a:t>N.1 Couvert forestier</a:t>
                      </a:r>
                      <a:endParaRPr sz="1600" b="1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Definition forestiere nationale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Plateforme nationale </a:t>
                      </a:r>
                      <a:r>
                        <a:rPr lang="x-none"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/ </a:t>
                      </a: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gestion durable des forets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Politiques  qui encouragent  la gestion durable des forêts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x-none"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Degradation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x-none"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Autres terres boisees</a:t>
                      </a:r>
                    </a:p>
                    <a:p>
                      <a:pPr marL="0" indent="0" algn="l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1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  <a:sym typeface="+mn-ea"/>
                        </a:rPr>
                        <a:t>N.2 Cadre légal et institutionnel</a:t>
                      </a:r>
                      <a:endParaRPr sz="1600" b="1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  <a:sym typeface="+mn-e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Points focaux changement climatique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 Changements climatiques : Outils REDD disponibles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Changements climatiques : Registre National des projets REDD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"Politique Nationale Climat" </a:t>
                      </a:r>
                    </a:p>
                    <a:p>
                      <a:pPr marL="0" indent="0" algn="l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1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  <a:sym typeface="+mn-ea"/>
                        </a:rPr>
                        <a:t>N.3 Gestion des forêts de production</a:t>
                      </a:r>
                      <a:endParaRPr sz="1600" b="1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Nombre de compagnies forestieres recensees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Commercialisation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Existence de forets communales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Fonds developpement local pour les FCom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Existence des forets communautaires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Fonds developpement local pour les FC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Troisieme transformation </a:t>
                      </a:r>
                    </a:p>
                    <a:p>
                      <a:pPr marL="0" indent="0" algn="l">
                        <a:buNone/>
                      </a:pP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1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  <a:sym typeface="+mn-ea"/>
                        </a:rPr>
                        <a:t>N.4 Conservation et valorisation de la biodiversité</a:t>
                      </a:r>
                      <a:endParaRPr sz="1600" b="0" u="none">
                        <a:solidFill>
                          <a:srgbClr val="4C4C4C"/>
                        </a:solidFill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Zones d'intérêt cynégétiques amodiées (ZICA)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600" b="0" u="none">
                          <a:solidFill>
                            <a:srgbClr val="4C4C4C"/>
                          </a:solidFill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Prise en compte de la biodiversité dans les concessions forestières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3"/>
          <p:cNvSpPr txBox="1"/>
          <p:nvPr/>
        </p:nvSpPr>
        <p:spPr>
          <a:xfrm>
            <a:off x="4787900" y="116205"/>
            <a:ext cx="320167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altLang="en-US" sz="2400"/>
              <a:t>Ajouts d'indicateurs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altLang="fr-FR"/>
              <a:t>MERCI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396" y="4653136"/>
            <a:ext cx="5255207" cy="1225402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>
            <a:off x="1548130" y="1844675"/>
            <a:ext cx="6901180" cy="202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en-US"/>
              <a:t>Gabon: 		Idriss Emane </a:t>
            </a:r>
          </a:p>
          <a:p>
            <a:r>
              <a:rPr lang="x-none" altLang="en-US"/>
              <a:t>RDC: 		Hubert Ntumba Kazumba</a:t>
            </a:r>
          </a:p>
          <a:p>
            <a:r>
              <a:rPr lang="x-none" altLang="en-US"/>
              <a:t>Congo: 		Germain Mpassi Moumpassi</a:t>
            </a:r>
          </a:p>
          <a:p>
            <a:r>
              <a:rPr lang="x-none" altLang="en-US"/>
              <a:t>Congo: 		Pierre Batoungadio</a:t>
            </a:r>
          </a:p>
          <a:p>
            <a:r>
              <a:rPr lang="x-none" altLang="en-US"/>
              <a:t>Guinee Equ.: 	Victor Engono</a:t>
            </a:r>
          </a:p>
          <a:p>
            <a:r>
              <a:rPr lang="x-none" altLang="en-US"/>
              <a:t>Sao Tome Pp.: 	Meyer </a:t>
            </a:r>
            <a:r>
              <a:rPr lang="x-none" altLang="en-US">
                <a:sym typeface="+mn-ea"/>
              </a:rPr>
              <a:t>Antonio</a:t>
            </a:r>
            <a:endParaRPr lang="x-none" altLang="en-US"/>
          </a:p>
          <a:p>
            <a:r>
              <a:rPr lang="x-none" altLang="en-US"/>
              <a:t>FAO: 		Remi d'Annunzio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_fora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321</Words>
  <Application>Microsoft Office PowerPoint</Application>
  <PresentationFormat>Affichage à l'écran (4:3)</PresentationFormat>
  <Paragraphs>145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Arial</vt:lpstr>
      <vt:lpstr>Calibri</vt:lpstr>
      <vt:lpstr>1_Thème_foraf</vt:lpstr>
      <vt:lpstr>Restitution des travaux du groupe 1  Synergie processus globaux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Etat des Forêts 2008 Méthodologie de préparation et avancement</dc:title>
  <dc:creator>Carlos</dc:creator>
  <cp:lastModifiedBy>OFAC-Donald</cp:lastModifiedBy>
  <cp:revision>743</cp:revision>
  <dcterms:created xsi:type="dcterms:W3CDTF">2018-02-21T13:39:43Z</dcterms:created>
  <dcterms:modified xsi:type="dcterms:W3CDTF">2018-02-21T14:57:54Z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1033-10.1.0.5672</vt:lpwstr>
  </property>
</Properties>
</file>