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7" r:id="rId2"/>
    <p:sldId id="258" r:id="rId3"/>
    <p:sldId id="260" r:id="rId4"/>
    <p:sldId id="261"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337182"/>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7" d="100"/>
          <a:sy n="87" d="100"/>
        </p:scale>
        <p:origin x="144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99DB7E-135C-4BA3-981F-CA0C76EE32DC}" type="datetimeFigureOut">
              <a:rPr lang="fr-BE" smtClean="0"/>
              <a:t>21-02-18</a:t>
            </a:fld>
            <a:endParaRPr lang="fr-BE"/>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424E69-8974-4B8F-AA51-543B4BD20CB9}" type="slidenum">
              <a:rPr lang="fr-BE" smtClean="0"/>
              <a:t>‹N°›</a:t>
            </a:fld>
            <a:endParaRPr lang="fr-BE"/>
          </a:p>
        </p:txBody>
      </p:sp>
    </p:spTree>
    <p:extLst>
      <p:ext uri="{BB962C8B-B14F-4D97-AF65-F5344CB8AC3E}">
        <p14:creationId xmlns:p14="http://schemas.microsoft.com/office/powerpoint/2010/main" val="755756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F663E546-712A-471F-9108-03FEF8A468F9}" type="datetimeFigureOut">
              <a:rPr lang="fr-BE" smtClean="0"/>
              <a:t>21-02-18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290291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F663E546-712A-471F-9108-03FEF8A468F9}" type="datetimeFigureOut">
              <a:rPr lang="fr-BE" smtClean="0"/>
              <a:t>21-02-18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3281064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F663E546-712A-471F-9108-03FEF8A468F9}" type="datetimeFigureOut">
              <a:rPr lang="fr-BE" smtClean="0"/>
              <a:t>21-02-18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605342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nl-BE"/>
          </a:p>
        </p:txBody>
      </p:sp>
    </p:spTree>
    <p:extLst>
      <p:ext uri="{BB962C8B-B14F-4D97-AF65-F5344CB8AC3E}">
        <p14:creationId xmlns:p14="http://schemas.microsoft.com/office/powerpoint/2010/main" val="1212920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F663E546-712A-471F-9108-03FEF8A468F9}" type="datetimeFigureOut">
              <a:rPr lang="fr-BE" smtClean="0"/>
              <a:t>21-02-18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3713347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F663E546-712A-471F-9108-03FEF8A468F9}" type="datetimeFigureOut">
              <a:rPr lang="fr-BE" smtClean="0"/>
              <a:t>21-02-18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1086435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F663E546-712A-471F-9108-03FEF8A468F9}" type="datetimeFigureOut">
              <a:rPr lang="fr-BE" smtClean="0"/>
              <a:t>21-02-18</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4231156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F663E546-712A-471F-9108-03FEF8A468F9}" type="datetimeFigureOut">
              <a:rPr lang="fr-BE" smtClean="0"/>
              <a:t>21-02-18</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3017468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663E546-712A-471F-9108-03FEF8A468F9}" type="datetimeFigureOut">
              <a:rPr lang="fr-BE" smtClean="0"/>
              <a:t>21-02-18</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2128750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63E546-712A-471F-9108-03FEF8A468F9}" type="datetimeFigureOut">
              <a:rPr lang="fr-BE" smtClean="0"/>
              <a:t>21-02-18</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2070249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F663E546-712A-471F-9108-03FEF8A468F9}" type="datetimeFigureOut">
              <a:rPr lang="fr-BE" smtClean="0"/>
              <a:t>21-02-18</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617074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F663E546-712A-471F-9108-03FEF8A468F9}" type="datetimeFigureOut">
              <a:rPr lang="fr-BE" smtClean="0"/>
              <a:t>21-02-18</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9DE4E59E-96B0-43AD-96D3-B1DC83071EC2}" type="slidenum">
              <a:rPr lang="fr-BE" smtClean="0"/>
              <a:t>‹N°›</a:t>
            </a:fld>
            <a:endParaRPr lang="fr-BE"/>
          </a:p>
        </p:txBody>
      </p:sp>
    </p:spTree>
    <p:extLst>
      <p:ext uri="{BB962C8B-B14F-4D97-AF65-F5344CB8AC3E}">
        <p14:creationId xmlns:p14="http://schemas.microsoft.com/office/powerpoint/2010/main" val="2853394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63E546-712A-471F-9108-03FEF8A468F9}" type="datetimeFigureOut">
              <a:rPr lang="fr-BE" smtClean="0"/>
              <a:t>21-02-18</a:t>
            </a:fld>
            <a:endParaRPr lang="fr-B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E4E59E-96B0-43AD-96D3-B1DC83071EC2}" type="slidenum">
              <a:rPr lang="fr-BE" smtClean="0"/>
              <a:t>‹N°›</a:t>
            </a:fld>
            <a:endParaRPr lang="fr-BE"/>
          </a:p>
        </p:txBody>
      </p:sp>
    </p:spTree>
    <p:extLst>
      <p:ext uri="{BB962C8B-B14F-4D97-AF65-F5344CB8AC3E}">
        <p14:creationId xmlns:p14="http://schemas.microsoft.com/office/powerpoint/2010/main" val="16506777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086248"/>
            <a:ext cx="8229600" cy="4320480"/>
          </a:xfrm>
        </p:spPr>
        <p:txBody>
          <a:bodyPr/>
          <a:lstStyle/>
          <a:p>
            <a:pPr algn="ctr"/>
            <a:r>
              <a:rPr lang="fr-FR" sz="4000" i="1" dirty="0">
                <a:solidFill>
                  <a:sysClr val="windowText" lastClr="000000"/>
                </a:solidFill>
                <a:latin typeface="Gill Sans MT"/>
              </a:rPr>
              <a:t>Restitution du groupe de travail thématique N°5</a:t>
            </a:r>
            <a:br>
              <a:rPr lang="fr-FR" sz="4000" i="1" dirty="0">
                <a:solidFill>
                  <a:sysClr val="windowText" lastClr="000000"/>
                </a:solidFill>
                <a:latin typeface="Gill Sans MT"/>
              </a:rPr>
            </a:br>
            <a:r>
              <a:rPr lang="fr-FR" sz="2400" dirty="0">
                <a:solidFill>
                  <a:sysClr val="windowText" lastClr="000000"/>
                </a:solidFill>
                <a:latin typeface="Gill Sans MT"/>
              </a:rPr>
              <a:t>Indicateurs spatiaux de suivi de l’environnement/forêts</a:t>
            </a:r>
            <a:br>
              <a:rPr lang="fr-FR" sz="4000" i="1" dirty="0">
                <a:solidFill>
                  <a:sysClr val="windowText" lastClr="000000"/>
                </a:solidFill>
                <a:latin typeface="Gill Sans MT"/>
              </a:rPr>
            </a:br>
            <a:br>
              <a:rPr lang="fr-BE" sz="2200" i="1" dirty="0"/>
            </a:br>
            <a:br>
              <a:rPr lang="fr-BE" sz="2200" i="1" dirty="0"/>
            </a:br>
            <a:r>
              <a:rPr lang="fr-BE" sz="1600" i="1" dirty="0"/>
              <a:t>Christian Nganwa</a:t>
            </a:r>
            <a:br>
              <a:rPr lang="fr-BE" sz="1600" i="1" dirty="0"/>
            </a:br>
            <a:r>
              <a:rPr lang="fr-BE" sz="1600" i="1" dirty="0"/>
              <a:t>Jean Ondongo</a:t>
            </a:r>
            <a:br>
              <a:rPr lang="fr-BE" sz="1600" i="1" dirty="0"/>
            </a:br>
            <a:r>
              <a:rPr lang="fr-BE" sz="1600" i="1" dirty="0"/>
              <a:t>Jean sylvestre Makak</a:t>
            </a:r>
            <a:br>
              <a:rPr lang="fr-BE" sz="1600" i="1" dirty="0"/>
            </a:br>
            <a:r>
              <a:rPr lang="fr-BE" sz="1600" i="1" dirty="0"/>
              <a:t>Omari Ilambu Omer</a:t>
            </a:r>
            <a:br>
              <a:rPr lang="fr-BE" sz="1600" i="1" dirty="0"/>
            </a:br>
            <a:r>
              <a:rPr lang="fr-BE" sz="1600" i="1" dirty="0"/>
              <a:t>Jungers Quentin</a:t>
            </a:r>
            <a:br>
              <a:rPr lang="fr-BE" sz="1600" i="1" dirty="0"/>
            </a:br>
            <a:r>
              <a:rPr lang="fr-BE" sz="1600" i="1" dirty="0"/>
              <a:t>Djoan Bonfils</a:t>
            </a:r>
            <a:br>
              <a:rPr lang="fr-BE" sz="2200" i="1" dirty="0"/>
            </a:br>
            <a:endParaRPr lang="fr-BE" sz="2200" dirty="0"/>
          </a:p>
        </p:txBody>
      </p:sp>
      <p:sp>
        <p:nvSpPr>
          <p:cNvPr id="5" name="ZoneTexte 4">
            <a:extLst>
              <a:ext uri="{FF2B5EF4-FFF2-40B4-BE49-F238E27FC236}">
                <a16:creationId xmlns:a16="http://schemas.microsoft.com/office/drawing/2014/main" id="{C0CB49C8-5AD0-4CAB-8EC4-8EC9F62B362F}"/>
              </a:ext>
            </a:extLst>
          </p:cNvPr>
          <p:cNvSpPr txBox="1"/>
          <p:nvPr/>
        </p:nvSpPr>
        <p:spPr>
          <a:xfrm>
            <a:off x="1133364" y="6211669"/>
            <a:ext cx="6877272" cy="646331"/>
          </a:xfrm>
          <a:prstGeom prst="rect">
            <a:avLst/>
          </a:prstGeom>
          <a:noFill/>
        </p:spPr>
        <p:txBody>
          <a:bodyPr wrap="square" rtlCol="0">
            <a:spAutoFit/>
          </a:bodyPr>
          <a:lstStyle/>
          <a:p>
            <a:pPr algn="ctr"/>
            <a:r>
              <a:rPr lang="fr-FR" b="1" dirty="0">
                <a:solidFill>
                  <a:prstClr val="black"/>
                </a:solidFill>
                <a:latin typeface="Gill Sans MT"/>
              </a:rPr>
              <a:t>Atelier régional de révision des indicateurs OFAC</a:t>
            </a:r>
          </a:p>
          <a:p>
            <a:pPr algn="ctr"/>
            <a:r>
              <a:rPr lang="fr-FR" b="1" dirty="0">
                <a:solidFill>
                  <a:prstClr val="black"/>
                </a:solidFill>
                <a:latin typeface="Gill Sans MT"/>
              </a:rPr>
              <a:t>Brazzaville (Congo), 20 – 23 février 2018</a:t>
            </a:r>
          </a:p>
        </p:txBody>
      </p:sp>
      <p:pic>
        <p:nvPicPr>
          <p:cNvPr id="6" name="Image 5">
            <a:extLst>
              <a:ext uri="{FF2B5EF4-FFF2-40B4-BE49-F238E27FC236}">
                <a16:creationId xmlns:a16="http://schemas.microsoft.com/office/drawing/2014/main" id="{EC95ECD7-FFE0-4496-8AE3-AA28B78D699A}"/>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5000"/>
                    </a14:imgEffect>
                  </a14:imgLayer>
                </a14:imgProps>
              </a:ext>
            </a:extLst>
          </a:blip>
          <a:stretch>
            <a:fillRect/>
          </a:stretch>
        </p:blipFill>
        <p:spPr>
          <a:xfrm>
            <a:off x="0" y="0"/>
            <a:ext cx="9144000" cy="1489062"/>
          </a:xfrm>
          <a:prstGeom prst="rect">
            <a:avLst/>
          </a:prstGeom>
        </p:spPr>
      </p:pic>
    </p:spTree>
    <p:extLst>
      <p:ext uri="{BB962C8B-B14F-4D97-AF65-F5344CB8AC3E}">
        <p14:creationId xmlns:p14="http://schemas.microsoft.com/office/powerpoint/2010/main" val="3627109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49C487-7EFA-4F64-84BE-B2139C4DCBA6}"/>
              </a:ext>
            </a:extLst>
          </p:cNvPr>
          <p:cNvSpPr>
            <a:spLocks noGrp="1"/>
          </p:cNvSpPr>
          <p:nvPr>
            <p:ph type="title"/>
          </p:nvPr>
        </p:nvSpPr>
        <p:spPr/>
        <p:txBody>
          <a:bodyPr/>
          <a:lstStyle/>
          <a:p>
            <a:pPr algn="ctr"/>
            <a:r>
              <a:rPr lang="fr-BE" b="1" dirty="0">
                <a:solidFill>
                  <a:schemeClr val="accent2">
                    <a:lumMod val="50000"/>
                  </a:schemeClr>
                </a:solidFill>
              </a:rPr>
              <a:t>Objectifs à différentes échelles</a:t>
            </a:r>
          </a:p>
        </p:txBody>
      </p:sp>
      <p:sp>
        <p:nvSpPr>
          <p:cNvPr id="3" name="Rectangle 2">
            <a:extLst>
              <a:ext uri="{FF2B5EF4-FFF2-40B4-BE49-F238E27FC236}">
                <a16:creationId xmlns:a16="http://schemas.microsoft.com/office/drawing/2014/main" id="{EC805EF5-2090-4D66-941C-FA9111CE4D04}"/>
              </a:ext>
            </a:extLst>
          </p:cNvPr>
          <p:cNvSpPr/>
          <p:nvPr/>
        </p:nvSpPr>
        <p:spPr>
          <a:xfrm>
            <a:off x="190500" y="1674674"/>
            <a:ext cx="8648700" cy="4462760"/>
          </a:xfrm>
          <a:prstGeom prst="rect">
            <a:avLst/>
          </a:prstGeom>
        </p:spPr>
        <p:txBody>
          <a:bodyPr wrap="square">
            <a:spAutoFit/>
          </a:bodyPr>
          <a:lstStyle/>
          <a:p>
            <a:pPr marL="285750" indent="-285750">
              <a:buFont typeface="Arial" panose="020B0604020202020204" pitchFamily="34" charset="0"/>
              <a:buChar char="•"/>
            </a:pPr>
            <a:r>
              <a:rPr lang="fr-BE" b="1" u="sng" dirty="0"/>
              <a:t>Sites de gestion </a:t>
            </a:r>
            <a:r>
              <a:rPr lang="fr-BE" dirty="0"/>
              <a:t>(aires protégées et concessions forestières)</a:t>
            </a:r>
          </a:p>
          <a:p>
            <a:endParaRPr lang="fr-BE" dirty="0"/>
          </a:p>
          <a:p>
            <a:r>
              <a:rPr lang="fr-BE" sz="1600" i="1" dirty="0"/>
              <a:t>L'objectif des indicateurs spatiaux au niveau de sites de gestion est d'appuyer et de renforcer les collectes de données de terrains pour mettre en œuvre les mécanismes de gestion, planification et gouvernance des sites pour la conservation de la biodiversité et la gestion durable des écosystèmes forestiers</a:t>
            </a:r>
          </a:p>
          <a:p>
            <a:endParaRPr lang="fr-BE" sz="1600" i="1" dirty="0"/>
          </a:p>
          <a:p>
            <a:pPr marL="285750" indent="-285750">
              <a:buFont typeface="Arial" panose="020B0604020202020204" pitchFamily="34" charset="0"/>
              <a:buChar char="•"/>
            </a:pPr>
            <a:r>
              <a:rPr lang="fr-BE" b="1" u="sng" dirty="0"/>
              <a:t>National</a:t>
            </a:r>
          </a:p>
          <a:p>
            <a:endParaRPr lang="fr-BE" b="1" u="sng" dirty="0"/>
          </a:p>
          <a:p>
            <a:r>
              <a:rPr lang="fr-BE" sz="1600" i="1" dirty="0"/>
              <a:t>L'objectif des indicateurs spatiaux au niveau national est d'appuyer les mise en œuvre des Plan Nationaux d'Aménagement du Territoire (PNAT), de contribuer à la résolution des conflits d'utilisation des terres, et la gestion durable des écosystèmes forestiers.</a:t>
            </a:r>
          </a:p>
          <a:p>
            <a:endParaRPr lang="fr-BE" sz="1600" i="1" dirty="0"/>
          </a:p>
          <a:p>
            <a:pPr marL="285750" indent="-285750">
              <a:buFont typeface="Arial" panose="020B0604020202020204" pitchFamily="34" charset="0"/>
              <a:buChar char="•"/>
            </a:pPr>
            <a:r>
              <a:rPr lang="fr-BE" b="1" u="sng" dirty="0"/>
              <a:t>Régional</a:t>
            </a:r>
          </a:p>
          <a:p>
            <a:endParaRPr lang="fr-BE" b="1" u="sng" dirty="0"/>
          </a:p>
          <a:p>
            <a:r>
              <a:rPr lang="fr-BE" sz="1600" i="1" dirty="0"/>
              <a:t>L'objectif des Indicateurs Spatiaux au niveau régional est d'appuyer la gestion concertée des écosystèmes forestiers en contribuant à la mise en œuvre du Plan de Convergence de la COMIFAC</a:t>
            </a:r>
          </a:p>
        </p:txBody>
      </p:sp>
    </p:spTree>
    <p:extLst>
      <p:ext uri="{BB962C8B-B14F-4D97-AF65-F5344CB8AC3E}">
        <p14:creationId xmlns:p14="http://schemas.microsoft.com/office/powerpoint/2010/main" val="1706404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4737C7F9-E6FB-46B6-9D16-61D7DE5327F1}"/>
              </a:ext>
            </a:extLst>
          </p:cNvPr>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BE" b="1" dirty="0">
                <a:solidFill>
                  <a:schemeClr val="accent2">
                    <a:lumMod val="50000"/>
                  </a:schemeClr>
                </a:solidFill>
              </a:rPr>
              <a:t>Organisation du travail</a:t>
            </a:r>
          </a:p>
        </p:txBody>
      </p:sp>
      <p:sp>
        <p:nvSpPr>
          <p:cNvPr id="4" name="Rectangle 3">
            <a:extLst>
              <a:ext uri="{FF2B5EF4-FFF2-40B4-BE49-F238E27FC236}">
                <a16:creationId xmlns:a16="http://schemas.microsoft.com/office/drawing/2014/main" id="{EDA71B0B-8D73-4EB2-9101-5623E9BB9E1A}"/>
              </a:ext>
            </a:extLst>
          </p:cNvPr>
          <p:cNvSpPr/>
          <p:nvPr/>
        </p:nvSpPr>
        <p:spPr>
          <a:xfrm>
            <a:off x="190500" y="1674674"/>
            <a:ext cx="8648700" cy="4985980"/>
          </a:xfrm>
          <a:prstGeom prst="rect">
            <a:avLst/>
          </a:prstGeom>
        </p:spPr>
        <p:txBody>
          <a:bodyPr wrap="square">
            <a:spAutoFit/>
          </a:bodyPr>
          <a:lstStyle/>
          <a:p>
            <a:r>
              <a:rPr lang="fr-BE" sz="2400" b="1" dirty="0">
                <a:solidFill>
                  <a:srgbClr val="006600"/>
                </a:solidFill>
              </a:rPr>
              <a:t>Etat des lieux des données et outils disponible sur la sous-région</a:t>
            </a:r>
          </a:p>
          <a:p>
            <a:pPr>
              <a:lnSpc>
                <a:spcPct val="250000"/>
              </a:lnSpc>
            </a:pPr>
            <a:r>
              <a:rPr lang="fr-BE" sz="2400" b="1" dirty="0">
                <a:solidFill>
                  <a:srgbClr val="006600"/>
                </a:solidFill>
              </a:rPr>
              <a:t>Identification des thématiques de suivi</a:t>
            </a:r>
          </a:p>
          <a:p>
            <a:pPr marL="800100" lvl="1" indent="-342900">
              <a:buFont typeface="+mj-lt"/>
              <a:buAutoNum type="arabicPeriod"/>
            </a:pPr>
            <a:r>
              <a:rPr lang="fr-BE" dirty="0"/>
              <a:t>Aménagement du territoire</a:t>
            </a:r>
          </a:p>
          <a:p>
            <a:pPr marL="800100" lvl="1" indent="-342900">
              <a:buFont typeface="+mj-lt"/>
              <a:buAutoNum type="arabicPeriod"/>
            </a:pPr>
            <a:r>
              <a:rPr lang="fr-BE" dirty="0"/>
              <a:t>Conservation de la biodiversité</a:t>
            </a:r>
          </a:p>
          <a:p>
            <a:pPr marL="800100" lvl="1" indent="-342900">
              <a:buFont typeface="+mj-lt"/>
              <a:buAutoNum type="arabicPeriod"/>
            </a:pPr>
            <a:r>
              <a:rPr lang="fr-BE" dirty="0"/>
              <a:t>Exploitation forestière </a:t>
            </a:r>
          </a:p>
          <a:p>
            <a:pPr marL="800100" lvl="1" indent="-342900">
              <a:buFont typeface="+mj-lt"/>
              <a:buAutoNum type="arabicPeriod"/>
            </a:pPr>
            <a:r>
              <a:rPr lang="fr-BE" dirty="0"/>
              <a:t>Changement climatique</a:t>
            </a:r>
          </a:p>
          <a:p>
            <a:pPr lvl="1"/>
            <a:endParaRPr lang="fr-BE" dirty="0"/>
          </a:p>
          <a:p>
            <a:r>
              <a:rPr lang="fr-BE" sz="2400" b="1" dirty="0">
                <a:solidFill>
                  <a:srgbClr val="006600"/>
                </a:solidFill>
              </a:rPr>
              <a:t>Identification des besoins pour le processus de collecte</a:t>
            </a:r>
          </a:p>
          <a:p>
            <a:pPr lvl="1"/>
            <a:endParaRPr lang="fr-BE" sz="1200" dirty="0"/>
          </a:p>
          <a:p>
            <a:pPr marL="800100" lvl="1" indent="-342900">
              <a:buFont typeface="Arial" panose="020B0604020202020204" pitchFamily="34" charset="0"/>
              <a:buChar char="•"/>
            </a:pPr>
            <a:r>
              <a:rPr lang="fr-BE" dirty="0"/>
              <a:t>Nom de l’indicateur</a:t>
            </a:r>
          </a:p>
          <a:p>
            <a:pPr marL="800100" lvl="1" indent="-342900">
              <a:buFont typeface="Arial" panose="020B0604020202020204" pitchFamily="34" charset="0"/>
              <a:buChar char="•"/>
            </a:pPr>
            <a:r>
              <a:rPr lang="fr-BE" dirty="0"/>
              <a:t>Description de l’indicateur</a:t>
            </a:r>
          </a:p>
          <a:p>
            <a:pPr marL="800100" lvl="1" indent="-342900">
              <a:buFont typeface="Arial" panose="020B0604020202020204" pitchFamily="34" charset="0"/>
              <a:buChar char="•"/>
            </a:pPr>
            <a:r>
              <a:rPr lang="fr-BE" dirty="0"/>
              <a:t>Identification du fournisseur potentiel</a:t>
            </a:r>
          </a:p>
          <a:p>
            <a:pPr marL="800100" lvl="1" indent="-342900">
              <a:buFont typeface="Arial" panose="020B0604020202020204" pitchFamily="34" charset="0"/>
              <a:buChar char="•"/>
            </a:pPr>
            <a:r>
              <a:rPr lang="fr-BE" dirty="0"/>
              <a:t>Résolution spatiale de l’indicateur</a:t>
            </a:r>
          </a:p>
          <a:p>
            <a:pPr marL="800100" lvl="1" indent="-342900">
              <a:buFont typeface="Arial" panose="020B0604020202020204" pitchFamily="34" charset="0"/>
              <a:buChar char="•"/>
            </a:pPr>
            <a:r>
              <a:rPr lang="fr-BE" dirty="0"/>
              <a:t>Fréquence de collecte/mise à jour de l’indicateur</a:t>
            </a:r>
          </a:p>
          <a:p>
            <a:endParaRPr lang="fr-BE" dirty="0"/>
          </a:p>
        </p:txBody>
      </p:sp>
    </p:spTree>
    <p:extLst>
      <p:ext uri="{BB962C8B-B14F-4D97-AF65-F5344CB8AC3E}">
        <p14:creationId xmlns:p14="http://schemas.microsoft.com/office/powerpoint/2010/main" val="2861654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C1ABA210-4554-4DA6-93B2-4E82AD32294A}"/>
              </a:ext>
            </a:extLst>
          </p:cNvPr>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BE" b="1" dirty="0">
                <a:solidFill>
                  <a:schemeClr val="accent2">
                    <a:lumMod val="50000"/>
                  </a:schemeClr>
                </a:solidFill>
              </a:rPr>
              <a:t>Indicateurs proposés</a:t>
            </a:r>
          </a:p>
        </p:txBody>
      </p:sp>
      <p:sp>
        <p:nvSpPr>
          <p:cNvPr id="4" name="Rectangle 3">
            <a:extLst>
              <a:ext uri="{FF2B5EF4-FFF2-40B4-BE49-F238E27FC236}">
                <a16:creationId xmlns:a16="http://schemas.microsoft.com/office/drawing/2014/main" id="{BF9BC599-9369-4DA8-B3DF-454E8D34E0DC}"/>
              </a:ext>
            </a:extLst>
          </p:cNvPr>
          <p:cNvSpPr/>
          <p:nvPr/>
        </p:nvSpPr>
        <p:spPr>
          <a:xfrm>
            <a:off x="190500" y="1674674"/>
            <a:ext cx="8648700" cy="4062651"/>
          </a:xfrm>
          <a:prstGeom prst="rect">
            <a:avLst/>
          </a:prstGeom>
        </p:spPr>
        <p:txBody>
          <a:bodyPr wrap="square">
            <a:spAutoFit/>
          </a:bodyPr>
          <a:lstStyle/>
          <a:p>
            <a:r>
              <a:rPr lang="fr-BE" sz="2000" b="1" dirty="0"/>
              <a:t>Feux actifs</a:t>
            </a:r>
          </a:p>
          <a:p>
            <a:r>
              <a:rPr lang="fr-BE" sz="2000" b="1" dirty="0"/>
              <a:t>Terres brûlées</a:t>
            </a:r>
          </a:p>
          <a:p>
            <a:r>
              <a:rPr lang="fr-BE" sz="2000" b="1" dirty="0"/>
              <a:t>Surfaces d’eau (étendue et évolution)</a:t>
            </a:r>
          </a:p>
          <a:p>
            <a:r>
              <a:rPr lang="fr-BE" sz="2000" b="1" dirty="0"/>
              <a:t>Agriculture itinérante</a:t>
            </a:r>
          </a:p>
          <a:p>
            <a:r>
              <a:rPr lang="fr-BE" sz="2000" b="1" dirty="0"/>
              <a:t>Couvert arboré</a:t>
            </a:r>
          </a:p>
          <a:p>
            <a:r>
              <a:rPr lang="fr-BE" sz="2000" b="1" dirty="0"/>
              <a:t>Paysages Forestiers Intactes (+HVC2, Hinterland, …)</a:t>
            </a:r>
          </a:p>
          <a:p>
            <a:endParaRPr lang="fr-BE" sz="2000" b="1" dirty="0"/>
          </a:p>
          <a:p>
            <a:endParaRPr lang="fr-BE" sz="2000" b="1" dirty="0"/>
          </a:p>
          <a:p>
            <a:r>
              <a:rPr lang="fr-BE" sz="2000" b="1" dirty="0"/>
              <a:t>Pistes forestières</a:t>
            </a:r>
          </a:p>
          <a:p>
            <a:r>
              <a:rPr lang="fr-BE" sz="2000" b="1" dirty="0"/>
              <a:t>Bâti</a:t>
            </a:r>
          </a:p>
          <a:p>
            <a:r>
              <a:rPr lang="fr-BE" sz="2000" b="1" dirty="0"/>
              <a:t>Densité de population</a:t>
            </a:r>
          </a:p>
          <a:p>
            <a:r>
              <a:rPr lang="fr-BE" sz="2000" b="1" dirty="0"/>
              <a:t>Zones urbanisées</a:t>
            </a:r>
            <a:endParaRPr lang="fr-BE" sz="2000" dirty="0"/>
          </a:p>
          <a:p>
            <a:endParaRPr lang="fr-BE" dirty="0"/>
          </a:p>
        </p:txBody>
      </p:sp>
      <p:sp>
        <p:nvSpPr>
          <p:cNvPr id="5" name="Accolade fermante 4">
            <a:extLst>
              <a:ext uri="{FF2B5EF4-FFF2-40B4-BE49-F238E27FC236}">
                <a16:creationId xmlns:a16="http://schemas.microsoft.com/office/drawing/2014/main" id="{4137B9A1-6283-4BD4-98AC-E2E40BDF5FC7}"/>
              </a:ext>
            </a:extLst>
          </p:cNvPr>
          <p:cNvSpPr/>
          <p:nvPr/>
        </p:nvSpPr>
        <p:spPr>
          <a:xfrm>
            <a:off x="6121400" y="1765300"/>
            <a:ext cx="203200" cy="181610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BE"/>
          </a:p>
        </p:txBody>
      </p:sp>
      <p:sp>
        <p:nvSpPr>
          <p:cNvPr id="6" name="Accolade fermante 5">
            <a:extLst>
              <a:ext uri="{FF2B5EF4-FFF2-40B4-BE49-F238E27FC236}">
                <a16:creationId xmlns:a16="http://schemas.microsoft.com/office/drawing/2014/main" id="{7B97B5F1-AA1A-4D97-A04C-9583801AF8C1}"/>
              </a:ext>
            </a:extLst>
          </p:cNvPr>
          <p:cNvSpPr/>
          <p:nvPr/>
        </p:nvSpPr>
        <p:spPr>
          <a:xfrm>
            <a:off x="4013200" y="4097814"/>
            <a:ext cx="101600" cy="1368525"/>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BE"/>
          </a:p>
        </p:txBody>
      </p:sp>
      <p:sp>
        <p:nvSpPr>
          <p:cNvPr id="7" name="ZoneTexte 6">
            <a:extLst>
              <a:ext uri="{FF2B5EF4-FFF2-40B4-BE49-F238E27FC236}">
                <a16:creationId xmlns:a16="http://schemas.microsoft.com/office/drawing/2014/main" id="{B2137470-81DE-4C2E-9119-69B788B9D081}"/>
              </a:ext>
            </a:extLst>
          </p:cNvPr>
          <p:cNvSpPr txBox="1"/>
          <p:nvPr/>
        </p:nvSpPr>
        <p:spPr>
          <a:xfrm>
            <a:off x="6591300" y="2488684"/>
            <a:ext cx="2247900" cy="369332"/>
          </a:xfrm>
          <a:prstGeom prst="rect">
            <a:avLst/>
          </a:prstGeom>
          <a:noFill/>
        </p:spPr>
        <p:txBody>
          <a:bodyPr wrap="square" rtlCol="0">
            <a:spAutoFit/>
          </a:bodyPr>
          <a:lstStyle/>
          <a:p>
            <a:r>
              <a:rPr lang="fr-BE" dirty="0"/>
              <a:t>Occupation du sol</a:t>
            </a:r>
          </a:p>
        </p:txBody>
      </p:sp>
      <p:sp>
        <p:nvSpPr>
          <p:cNvPr id="8" name="ZoneTexte 7">
            <a:extLst>
              <a:ext uri="{FF2B5EF4-FFF2-40B4-BE49-F238E27FC236}">
                <a16:creationId xmlns:a16="http://schemas.microsoft.com/office/drawing/2014/main" id="{769A461B-6390-4CEC-B0D9-AE8659A0FDC9}"/>
              </a:ext>
            </a:extLst>
          </p:cNvPr>
          <p:cNvSpPr txBox="1"/>
          <p:nvPr/>
        </p:nvSpPr>
        <p:spPr>
          <a:xfrm>
            <a:off x="4343400" y="4596637"/>
            <a:ext cx="2247900" cy="369332"/>
          </a:xfrm>
          <a:prstGeom prst="rect">
            <a:avLst/>
          </a:prstGeom>
          <a:noFill/>
        </p:spPr>
        <p:txBody>
          <a:bodyPr wrap="square" rtlCol="0">
            <a:spAutoFit/>
          </a:bodyPr>
          <a:lstStyle/>
          <a:p>
            <a:r>
              <a:rPr lang="fr-BE" dirty="0"/>
              <a:t>Utilisation du sol</a:t>
            </a:r>
          </a:p>
        </p:txBody>
      </p:sp>
    </p:spTree>
    <p:extLst>
      <p:ext uri="{BB962C8B-B14F-4D97-AF65-F5344CB8AC3E}">
        <p14:creationId xmlns:p14="http://schemas.microsoft.com/office/powerpoint/2010/main" val="792117536"/>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3096</TotalTime>
  <Words>260</Words>
  <Application>Microsoft Office PowerPoint</Application>
  <PresentationFormat>Affichage à l'écran (4:3)</PresentationFormat>
  <Paragraphs>45</Paragraphs>
  <Slides>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vt:i4>
      </vt:variant>
    </vt:vector>
  </HeadingPairs>
  <TitlesOfParts>
    <vt:vector size="9" baseType="lpstr">
      <vt:lpstr>Arial</vt:lpstr>
      <vt:lpstr>Calibri</vt:lpstr>
      <vt:lpstr>Calibri Light</vt:lpstr>
      <vt:lpstr>Gill Sans MT</vt:lpstr>
      <vt:lpstr>Thème Office</vt:lpstr>
      <vt:lpstr>Restitution du groupe de travail thématique N°5 Indicateurs spatiaux de suivi de l’environnement/forêts   Christian Nganwa Jean Ondongo Jean sylvestre Makak Omari Ilambu Omer Jungers Quentin Djoan Bonfils </vt:lpstr>
      <vt:lpstr>Objectifs à différentes échelles</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du Système d’Information de l’OFAC De la collecte à la diffusion en passant par… l’analyse</dc:title>
  <dc:creator>Carlos</dc:creator>
  <cp:lastModifiedBy>Carlos</cp:lastModifiedBy>
  <cp:revision>42</cp:revision>
  <dcterms:created xsi:type="dcterms:W3CDTF">2018-02-19T11:42:52Z</dcterms:created>
  <dcterms:modified xsi:type="dcterms:W3CDTF">2018-02-21T15:22:59Z</dcterms:modified>
</cp:coreProperties>
</file>