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60" r:id="rId5"/>
    <p:sldId id="258" r:id="rId6"/>
    <p:sldId id="263" r:id="rId7"/>
    <p:sldId id="264" r:id="rId8"/>
    <p:sldId id="267" r:id="rId9"/>
    <p:sldId id="268" r:id="rId10"/>
    <p:sldId id="265" r:id="rId11"/>
    <p:sldId id="269" r:id="rId12"/>
    <p:sldId id="266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81" d="100"/>
          <a:sy n="81" d="100"/>
        </p:scale>
        <p:origin x="-1096" y="-112"/>
      </p:cViewPr>
      <p:guideLst>
        <p:guide orient="horz" pos="2301"/>
        <p:guide pos="28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01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924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32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6664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47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15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81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535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697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756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334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A1E9-68DE-2247-A848-21FB1842C271}" type="datetimeFigureOut">
              <a:rPr lang="fr-FR" smtClean="0"/>
              <a:t>20/02/18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77FAB-25AC-1748-B1BE-1CF21B0F4C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870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02532" y="901986"/>
            <a:ext cx="7772400" cy="1470025"/>
          </a:xfrm>
        </p:spPr>
        <p:txBody>
          <a:bodyPr/>
          <a:lstStyle/>
          <a:p>
            <a:r>
              <a:rPr lang="fr-FR" dirty="0" smtClean="0"/>
              <a:t>Groupe thématique 4 : PFNL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2094" y="2641567"/>
            <a:ext cx="6869194" cy="334815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fr-FR" sz="9600" b="1" dirty="0" smtClean="0">
                <a:solidFill>
                  <a:schemeClr val="tx1"/>
                </a:solidFill>
              </a:rPr>
              <a:t>Composition de l’équipe </a:t>
            </a:r>
          </a:p>
          <a:p>
            <a:pPr algn="l"/>
            <a:r>
              <a:rPr lang="fr-FR" sz="9600" dirty="0" smtClean="0">
                <a:solidFill>
                  <a:schemeClr val="tx1"/>
                </a:solidFill>
              </a:rPr>
              <a:t>Président: </a:t>
            </a:r>
            <a:r>
              <a:rPr lang="fr-FR" sz="9600" dirty="0">
                <a:solidFill>
                  <a:schemeClr val="tx1"/>
                </a:solidFill>
              </a:rPr>
              <a:t>Remy </a:t>
            </a:r>
            <a:r>
              <a:rPr lang="fr-FR" sz="9600" dirty="0" err="1">
                <a:solidFill>
                  <a:schemeClr val="tx1"/>
                </a:solidFill>
              </a:rPr>
              <a:t>Mukongo</a:t>
            </a:r>
            <a:r>
              <a:rPr lang="fr-FR" sz="9600" dirty="0">
                <a:solidFill>
                  <a:schemeClr val="tx1"/>
                </a:solidFill>
              </a:rPr>
              <a:t> </a:t>
            </a:r>
            <a:r>
              <a:rPr lang="fr-FR" sz="9600" dirty="0" err="1">
                <a:solidFill>
                  <a:schemeClr val="tx1"/>
                </a:solidFill>
              </a:rPr>
              <a:t>Shabantu</a:t>
            </a:r>
            <a:r>
              <a:rPr lang="fr-FR" sz="9600" dirty="0">
                <a:solidFill>
                  <a:schemeClr val="tx1"/>
                </a:solidFill>
              </a:rPr>
              <a:t> CEEAC</a:t>
            </a:r>
          </a:p>
          <a:p>
            <a:pPr algn="l"/>
            <a:r>
              <a:rPr lang="fr-FR" sz="9600" dirty="0">
                <a:solidFill>
                  <a:schemeClr val="tx1"/>
                </a:solidFill>
              </a:rPr>
              <a:t>Rapporteur </a:t>
            </a:r>
            <a:r>
              <a:rPr lang="fr-FR" sz="9600" dirty="0" smtClean="0">
                <a:solidFill>
                  <a:schemeClr val="tx1"/>
                </a:solidFill>
              </a:rPr>
              <a:t>1:  </a:t>
            </a:r>
            <a:r>
              <a:rPr lang="fr-FR" sz="9600" dirty="0">
                <a:solidFill>
                  <a:schemeClr val="tx1"/>
                </a:solidFill>
              </a:rPr>
              <a:t>Philippe </a:t>
            </a:r>
            <a:r>
              <a:rPr lang="fr-FR" sz="9600" dirty="0" err="1">
                <a:solidFill>
                  <a:schemeClr val="tx1"/>
                </a:solidFill>
              </a:rPr>
              <a:t>Guizol</a:t>
            </a:r>
            <a:endParaRPr lang="fr-FR" sz="9600" dirty="0">
              <a:solidFill>
                <a:schemeClr val="tx1"/>
              </a:solidFill>
            </a:endParaRPr>
          </a:p>
          <a:p>
            <a:pPr algn="l"/>
            <a:r>
              <a:rPr lang="fr-FR" sz="9600" dirty="0" smtClean="0">
                <a:solidFill>
                  <a:schemeClr val="tx1"/>
                </a:solidFill>
              </a:rPr>
              <a:t>Rapporteur 2 </a:t>
            </a:r>
            <a:r>
              <a:rPr lang="fr-FR" sz="9600" dirty="0" err="1" smtClean="0">
                <a:solidFill>
                  <a:schemeClr val="tx1"/>
                </a:solidFill>
              </a:rPr>
              <a:t>Élina</a:t>
            </a:r>
            <a:r>
              <a:rPr lang="fr-FR" sz="9600" dirty="0" smtClean="0">
                <a:solidFill>
                  <a:schemeClr val="tx1"/>
                </a:solidFill>
              </a:rPr>
              <a:t> </a:t>
            </a:r>
            <a:r>
              <a:rPr lang="fr-FR" sz="9600" dirty="0">
                <a:solidFill>
                  <a:schemeClr val="tx1"/>
                </a:solidFill>
              </a:rPr>
              <a:t>Paulette </a:t>
            </a:r>
            <a:r>
              <a:rPr lang="fr-FR" sz="9600" dirty="0" smtClean="0">
                <a:solidFill>
                  <a:schemeClr val="tx1"/>
                </a:solidFill>
              </a:rPr>
              <a:t>Ministère  </a:t>
            </a:r>
            <a:r>
              <a:rPr lang="fr-FR" sz="9600" dirty="0">
                <a:solidFill>
                  <a:schemeClr val="tx1"/>
                </a:solidFill>
              </a:rPr>
              <a:t>Economie forestière </a:t>
            </a:r>
            <a:r>
              <a:rPr lang="fr-FR" sz="9600" dirty="0" smtClean="0">
                <a:solidFill>
                  <a:schemeClr val="tx1"/>
                </a:solidFill>
              </a:rPr>
              <a:t>Congo</a:t>
            </a:r>
          </a:p>
          <a:p>
            <a:pPr algn="l"/>
            <a:r>
              <a:rPr lang="fr-FR" sz="9600" dirty="0" smtClean="0">
                <a:solidFill>
                  <a:schemeClr val="tx1"/>
                </a:solidFill>
              </a:rPr>
              <a:t>Luc  </a:t>
            </a:r>
            <a:r>
              <a:rPr lang="fr-FR" sz="9600" dirty="0" err="1" smtClean="0">
                <a:solidFill>
                  <a:schemeClr val="tx1"/>
                </a:solidFill>
              </a:rPr>
              <a:t>Atundu</a:t>
            </a:r>
            <a:r>
              <a:rPr lang="fr-FR" sz="9600" dirty="0" smtClean="0">
                <a:solidFill>
                  <a:schemeClr val="tx1"/>
                </a:solidFill>
              </a:rPr>
              <a:t> (RDC)</a:t>
            </a:r>
          </a:p>
          <a:p>
            <a:pPr algn="l"/>
            <a:r>
              <a:rPr lang="fr-FR" sz="9600" dirty="0" smtClean="0">
                <a:solidFill>
                  <a:schemeClr val="tx1"/>
                </a:solidFill>
              </a:rPr>
              <a:t>Luc Dimanche (RCA)</a:t>
            </a:r>
          </a:p>
          <a:p>
            <a:pPr algn="l"/>
            <a:r>
              <a:rPr lang="fr-FR" sz="9600" dirty="0" smtClean="0">
                <a:solidFill>
                  <a:schemeClr val="tx1"/>
                </a:solidFill>
              </a:rPr>
              <a:t>Oumar </a:t>
            </a:r>
            <a:r>
              <a:rPr lang="fr-FR" sz="9600" dirty="0" err="1" smtClean="0">
                <a:solidFill>
                  <a:schemeClr val="tx1"/>
                </a:solidFill>
              </a:rPr>
              <a:t>Nahamat</a:t>
            </a:r>
            <a:r>
              <a:rPr lang="fr-FR" sz="9600" dirty="0" smtClean="0">
                <a:solidFill>
                  <a:schemeClr val="tx1"/>
                </a:solidFill>
              </a:rPr>
              <a:t> </a:t>
            </a:r>
            <a:r>
              <a:rPr lang="fr-FR" sz="9600" dirty="0" err="1" smtClean="0">
                <a:solidFill>
                  <a:schemeClr val="tx1"/>
                </a:solidFill>
              </a:rPr>
              <a:t>Hassane</a:t>
            </a:r>
            <a:r>
              <a:rPr lang="fr-FR" sz="9600" dirty="0" smtClean="0">
                <a:solidFill>
                  <a:schemeClr val="tx1"/>
                </a:solidFill>
              </a:rPr>
              <a:t> (Tchad)</a:t>
            </a:r>
          </a:p>
          <a:p>
            <a:pPr algn="l"/>
            <a:r>
              <a:rPr lang="fr-FR" sz="9600" dirty="0" err="1" smtClean="0">
                <a:solidFill>
                  <a:schemeClr val="tx1"/>
                </a:solidFill>
              </a:rPr>
              <a:t>Porgo</a:t>
            </a:r>
            <a:r>
              <a:rPr lang="fr-FR" sz="9600" dirty="0" smtClean="0">
                <a:solidFill>
                  <a:schemeClr val="tx1"/>
                </a:solidFill>
              </a:rPr>
              <a:t> </a:t>
            </a:r>
            <a:r>
              <a:rPr lang="fr-FR" sz="9600" dirty="0" err="1" smtClean="0">
                <a:solidFill>
                  <a:schemeClr val="tx1"/>
                </a:solidFill>
              </a:rPr>
              <a:t>Hounly</a:t>
            </a:r>
            <a:r>
              <a:rPr lang="fr-FR" sz="9600" dirty="0" smtClean="0">
                <a:solidFill>
                  <a:schemeClr val="tx1"/>
                </a:solidFill>
              </a:rPr>
              <a:t> (Tchad)</a:t>
            </a:r>
          </a:p>
          <a:p>
            <a:pPr algn="l"/>
            <a:endParaRPr lang="fr-FR" dirty="0"/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4610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fr-FR" sz="2400" dirty="0" smtClean="0"/>
              <a:t>Principe 3a: </a:t>
            </a:r>
            <a:r>
              <a:rPr lang="fr-FR" sz="2400" dirty="0" smtClean="0"/>
              <a:t>Appuyer la transformation locale et la commercialisation</a:t>
            </a:r>
            <a:endParaRPr lang="fr-FR" sz="2400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fr-FR" dirty="0" smtClean="0"/>
              <a:t>Transformation (critères)</a:t>
            </a:r>
          </a:p>
          <a:p>
            <a:pPr marL="742950" lvl="2" indent="-342900"/>
            <a:r>
              <a:rPr lang="fr-FR" dirty="0" smtClean="0"/>
              <a:t>I31: Existence d’une liste des PFNL transformés parmi les PFNL prioritaires </a:t>
            </a:r>
            <a:endParaRPr lang="fr-FR" dirty="0" smtClean="0"/>
          </a:p>
          <a:p>
            <a:pPr marL="742950" lvl="2" indent="-342900"/>
            <a:r>
              <a:rPr lang="fr-FR" dirty="0" smtClean="0"/>
              <a:t>I32: Quantités transformées localement</a:t>
            </a:r>
          </a:p>
          <a:p>
            <a:pPr marL="742950" lvl="2" indent="-342900"/>
            <a:r>
              <a:rPr lang="fr-FR" dirty="0" smtClean="0"/>
              <a:t>I33: Quantités </a:t>
            </a:r>
            <a:r>
              <a:rPr lang="fr-FR" dirty="0" smtClean="0"/>
              <a:t>exportées brutes ou transformées</a:t>
            </a:r>
          </a:p>
          <a:p>
            <a:pPr marL="342900" lvl="1" indent="-342900">
              <a:buFont typeface="Arial"/>
              <a:buChar char="•"/>
            </a:pPr>
            <a:r>
              <a:rPr lang="fr-FR" dirty="0" smtClean="0"/>
              <a:t>Identifier les institutions de normalisation et/ou certification de PFNL</a:t>
            </a:r>
          </a:p>
          <a:p>
            <a:pPr marL="742950" lvl="2" indent="-342900"/>
            <a:r>
              <a:rPr lang="fr-FR" dirty="0" smtClean="0"/>
              <a:t>I34: </a:t>
            </a:r>
            <a:r>
              <a:rPr lang="fr-FR" dirty="0" err="1" smtClean="0"/>
              <a:t>Nbre</a:t>
            </a:r>
            <a:r>
              <a:rPr lang="fr-FR" dirty="0" smtClean="0"/>
              <a:t> de filières PFNL disposant d’une institution de normalisation</a:t>
            </a:r>
          </a:p>
          <a:p>
            <a:pPr marL="0" lvl="1" indent="0">
              <a:buNone/>
            </a:pPr>
            <a:endParaRPr lang="fr-FR" dirty="0" smtClean="0"/>
          </a:p>
          <a:p>
            <a:pPr marL="342900" lvl="1" indent="-342900">
              <a:buFont typeface="Arial"/>
              <a:buChar char="•"/>
            </a:pP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8527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fr-FR" sz="2400" dirty="0" smtClean="0"/>
              <a:t>Principe 3b: </a:t>
            </a:r>
            <a:r>
              <a:rPr lang="fr-FR" sz="2400" dirty="0" smtClean="0"/>
              <a:t>Appuyer la transformation locale et la commercialisation</a:t>
            </a:r>
            <a:endParaRPr lang="fr-FR" sz="2400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lvl="1" indent="-457200"/>
            <a:r>
              <a:rPr lang="fr-FR" dirty="0" smtClean="0"/>
              <a:t>Commercialisation</a:t>
            </a:r>
          </a:p>
          <a:p>
            <a:pPr marL="857250" lvl="2" indent="-457200"/>
            <a:r>
              <a:rPr lang="fr-FR" dirty="0" smtClean="0"/>
              <a:t>I35: </a:t>
            </a:r>
            <a:r>
              <a:rPr lang="fr-FR" dirty="0" err="1" smtClean="0"/>
              <a:t>Nbre</a:t>
            </a:r>
            <a:r>
              <a:rPr lang="fr-FR" dirty="0" smtClean="0"/>
              <a:t> de PFNL dont les marchés finaux sont connus.</a:t>
            </a:r>
          </a:p>
          <a:p>
            <a:pPr marL="857250" lvl="2" indent="-457200"/>
            <a:r>
              <a:rPr lang="fr-FR" dirty="0" smtClean="0"/>
              <a:t>I36: </a:t>
            </a:r>
            <a:r>
              <a:rPr lang="fr-FR" dirty="0" err="1" smtClean="0"/>
              <a:t>Nbre</a:t>
            </a:r>
            <a:r>
              <a:rPr lang="fr-FR" dirty="0" smtClean="0"/>
              <a:t> de filières PFNL dont les unités de stockage/conservation, conditionnement, les systèmes de transport, de financement, les systèmes d’incitation sont connus</a:t>
            </a:r>
          </a:p>
          <a:p>
            <a:pPr marL="457200" lvl="1" indent="-457200"/>
            <a:r>
              <a:rPr lang="fr-FR" dirty="0" smtClean="0"/>
              <a:t>Formation / capacités</a:t>
            </a:r>
          </a:p>
          <a:p>
            <a:pPr marL="857250" lvl="2" indent="-457200"/>
            <a:r>
              <a:rPr lang="fr-FR" dirty="0" smtClean="0"/>
              <a:t>I37: </a:t>
            </a:r>
            <a:r>
              <a:rPr lang="fr-FR" dirty="0" err="1" smtClean="0"/>
              <a:t>Nbre</a:t>
            </a:r>
            <a:r>
              <a:rPr lang="fr-FR" dirty="0" smtClean="0"/>
              <a:t> de centres de formation par pays et de renforcement de capacités pour la transformation et la commercialisation des PFNL </a:t>
            </a:r>
          </a:p>
          <a:p>
            <a:pPr marL="857250" lvl="2" indent="-457200"/>
            <a:r>
              <a:rPr lang="fr-FR" dirty="0" smtClean="0"/>
              <a:t>I38: </a:t>
            </a:r>
            <a:r>
              <a:rPr lang="fr-FR" dirty="0" err="1" smtClean="0"/>
              <a:t>Nbre</a:t>
            </a:r>
            <a:r>
              <a:rPr lang="fr-FR" dirty="0" smtClean="0"/>
              <a:t> d’institutions de </a:t>
            </a:r>
            <a:r>
              <a:rPr lang="fr-FR" dirty="0" smtClean="0"/>
              <a:t>re</a:t>
            </a:r>
            <a:r>
              <a:rPr lang="fr-FR" dirty="0" smtClean="0"/>
              <a:t>cherches nationales traitant des PFNL</a:t>
            </a:r>
          </a:p>
          <a:p>
            <a:pPr marL="857250" lvl="2" indent="-457200"/>
            <a:r>
              <a:rPr lang="fr-FR" dirty="0" smtClean="0"/>
              <a:t>I39: </a:t>
            </a:r>
            <a:r>
              <a:rPr lang="fr-FR" dirty="0" err="1" smtClean="0"/>
              <a:t>Nbre</a:t>
            </a:r>
            <a:r>
              <a:rPr lang="fr-FR" dirty="0" smtClean="0"/>
              <a:t> de thèses et mémoires sur les </a:t>
            </a:r>
            <a:r>
              <a:rPr lang="fr-FR" dirty="0"/>
              <a:t>P</a:t>
            </a:r>
            <a:r>
              <a:rPr lang="fr-FR" dirty="0" smtClean="0"/>
              <a:t>FNL</a:t>
            </a:r>
            <a:r>
              <a:rPr lang="fr-FR" dirty="0" smtClean="0"/>
              <a:t> </a:t>
            </a:r>
          </a:p>
          <a:p>
            <a:pPr marL="342900" lvl="1" indent="-342900"/>
            <a:endParaRPr lang="fr-FR" dirty="0" smtClean="0"/>
          </a:p>
          <a:p>
            <a:pPr marL="342900" lvl="1" indent="-342900">
              <a:buFont typeface="Arial"/>
              <a:buChar char="•"/>
            </a:pP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9808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fr-FR" sz="2800" dirty="0" smtClean="0"/>
              <a:t>Principe 4: </a:t>
            </a:r>
            <a:r>
              <a:rPr lang="fr-FR" sz="2800" dirty="0" smtClean="0"/>
              <a:t>Organisation des acteurs nationaux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2600" dirty="0" smtClean="0"/>
              <a:t>I41: </a:t>
            </a:r>
            <a:r>
              <a:rPr lang="fr-FR" sz="2600" dirty="0" err="1" smtClean="0"/>
              <a:t>Nbre</a:t>
            </a:r>
            <a:r>
              <a:rPr lang="fr-FR" sz="2600" dirty="0" smtClean="0"/>
              <a:t> de pays ayant une institution pour la valorisation des PFNL ( connaissances des </a:t>
            </a:r>
            <a:r>
              <a:rPr lang="fr-FR" sz="2600" dirty="0" err="1" smtClean="0"/>
              <a:t>tradi</a:t>
            </a:r>
            <a:r>
              <a:rPr lang="fr-FR" sz="2600" dirty="0" smtClean="0"/>
              <a:t>-praticiens, alimentation</a:t>
            </a:r>
            <a:r>
              <a:rPr lang="mr-IN" sz="2600" dirty="0" smtClean="0"/>
              <a:t>…</a:t>
            </a:r>
            <a:r>
              <a:rPr lang="fr-FR" sz="2600" dirty="0" smtClean="0"/>
              <a:t>..).</a:t>
            </a:r>
          </a:p>
          <a:p>
            <a:pPr marL="742950" lvl="2" indent="-342900"/>
            <a:r>
              <a:rPr lang="fr-FR" sz="2600" dirty="0" smtClean="0"/>
              <a:t>Vérificateur idem</a:t>
            </a:r>
          </a:p>
          <a:p>
            <a:r>
              <a:rPr lang="fr-FR" sz="2600" dirty="0" smtClean="0"/>
              <a:t>I42: </a:t>
            </a:r>
            <a:r>
              <a:rPr lang="fr-FR" sz="2600" dirty="0" err="1" smtClean="0"/>
              <a:t>Nbre</a:t>
            </a:r>
            <a:r>
              <a:rPr lang="fr-FR" sz="2600" dirty="0" smtClean="0"/>
              <a:t> de pays dotés de facilités pour le financement des filières PFNL (plantations, transformation, études</a:t>
            </a:r>
            <a:r>
              <a:rPr lang="mr-IN" sz="2600" dirty="0" smtClean="0"/>
              <a:t>…</a:t>
            </a:r>
            <a:r>
              <a:rPr lang="fr-FR" sz="2600" dirty="0" smtClean="0"/>
              <a:t>)</a:t>
            </a:r>
          </a:p>
          <a:p>
            <a:pPr marL="342900" lvl="2" indent="-342900"/>
            <a:r>
              <a:rPr lang="fr-FR" sz="2600" dirty="0" smtClean="0"/>
              <a:t>I43: Existence au niveau des pays d’une base de données et de connaissances sur les usages  et savoirs locaux et non locaux sur les PFNL</a:t>
            </a:r>
          </a:p>
          <a:p>
            <a:pPr marL="342900" lvl="2" indent="-342900"/>
            <a:r>
              <a:rPr lang="fr-FR" sz="2600" dirty="0" smtClean="0"/>
              <a:t>I44: Existence au niveau des pays et de la région d’une base de données bibliographiques</a:t>
            </a:r>
          </a:p>
          <a:p>
            <a:pPr marL="342900" lvl="2" indent="-342900"/>
            <a:endParaRPr lang="fr-FR" sz="28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8527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800" dirty="0" smtClean="0"/>
              <a:t>Objectifs de créer des indicateurs nécessaires à la mise en place d’un mécanisme de suivi des PFNL dans le cadre de l’OFAC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Identification des indicateurs PFNL.</a:t>
            </a:r>
          </a:p>
          <a:p>
            <a:r>
              <a:rPr lang="fr-FR" dirty="0" smtClean="0"/>
              <a:t>Créer une vision globale sur quelques filières de PFNL, alors que l’on a une multitude d’études qui regardent des aspects limités de chaque filière.</a:t>
            </a:r>
          </a:p>
          <a:p>
            <a:r>
              <a:rPr lang="fr-FR" dirty="0" smtClean="0"/>
              <a:t>Ceci pour faire prendre conscience de l’importance de ces filières aux politiques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870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impacts espérés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Car on ne gère pas ce que l’on ne sait pas mesurer, les impacts espérés du développement d’indicateurs sont à la fois :</a:t>
            </a:r>
          </a:p>
          <a:p>
            <a:pPr lvl="1"/>
            <a:r>
              <a:rPr lang="fr-FR" dirty="0" smtClean="0"/>
              <a:t>Le développement économique inclusif</a:t>
            </a:r>
          </a:p>
          <a:p>
            <a:pPr lvl="1"/>
            <a:r>
              <a:rPr lang="fr-FR" dirty="0" smtClean="0"/>
              <a:t>La gestion durable des ressources de PFNL</a:t>
            </a:r>
            <a:endParaRPr lang="fr-FR" dirty="0"/>
          </a:p>
          <a:p>
            <a:r>
              <a:rPr lang="fr-FR" dirty="0" smtClean="0"/>
              <a:t>Pour cela il faudrait au moins:</a:t>
            </a:r>
          </a:p>
          <a:p>
            <a:pPr lvl="1"/>
            <a:r>
              <a:rPr lang="fr-FR" dirty="0" smtClean="0"/>
              <a:t>Des inventaires</a:t>
            </a:r>
            <a:r>
              <a:rPr lang="fr-FR" dirty="0"/>
              <a:t> </a:t>
            </a:r>
            <a:r>
              <a:rPr lang="fr-FR" dirty="0" smtClean="0"/>
              <a:t>(conna</a:t>
            </a:r>
            <a:r>
              <a:rPr lang="fr-FR" dirty="0" smtClean="0"/>
              <a:t>ître la ressources)</a:t>
            </a:r>
          </a:p>
          <a:p>
            <a:pPr lvl="1"/>
            <a:r>
              <a:rPr lang="fr-FR" dirty="0" smtClean="0"/>
              <a:t>Une connaissance des filières et acteurs</a:t>
            </a:r>
          </a:p>
          <a:p>
            <a:pPr lvl="1"/>
            <a:r>
              <a:rPr lang="fr-FR" dirty="0"/>
              <a:t>F</a:t>
            </a:r>
            <a:r>
              <a:rPr lang="fr-FR" dirty="0" smtClean="0"/>
              <a:t>aire sortir ces PFNL  du pur informel en  créant une organisation autour d’initiatives locales</a:t>
            </a:r>
          </a:p>
          <a:p>
            <a:pPr lvl="1"/>
            <a:r>
              <a:rPr lang="fr-FR" dirty="0" smtClean="0"/>
              <a:t>Et donc des politiques de soutiens</a:t>
            </a:r>
          </a:p>
          <a:p>
            <a:pPr lvl="1"/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3943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Discussions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Le but c’est de documenter  l’importance des PFNL</a:t>
            </a:r>
          </a:p>
          <a:p>
            <a:r>
              <a:rPr lang="fr-FR" dirty="0"/>
              <a:t> </a:t>
            </a:r>
            <a:r>
              <a:rPr lang="fr-FR" dirty="0" smtClean="0"/>
              <a:t>Deux groupes de PFNL : origines animales ou </a:t>
            </a:r>
            <a:r>
              <a:rPr lang="fr-FR" dirty="0"/>
              <a:t>végétales </a:t>
            </a:r>
          </a:p>
          <a:p>
            <a:pPr lvl="0"/>
            <a:r>
              <a:rPr lang="fr-FR" dirty="0" smtClean="0"/>
              <a:t>Objectifs stratégiques 2025:</a:t>
            </a:r>
          </a:p>
          <a:p>
            <a:pPr lvl="1"/>
            <a:r>
              <a:rPr lang="fr-FR" dirty="0" smtClean="0"/>
              <a:t>chaque </a:t>
            </a:r>
            <a:r>
              <a:rPr lang="fr-FR" dirty="0"/>
              <a:t>pays dispose d’une </a:t>
            </a:r>
            <a:r>
              <a:rPr lang="fr-FR" dirty="0" smtClean="0"/>
              <a:t>stratégie </a:t>
            </a:r>
            <a:r>
              <a:rPr lang="fr-FR" dirty="0"/>
              <a:t>nationale sur les </a:t>
            </a:r>
            <a:r>
              <a:rPr lang="fr-FR" dirty="0" smtClean="0"/>
              <a:t>PFNL</a:t>
            </a:r>
          </a:p>
          <a:p>
            <a:pPr lvl="1"/>
            <a:r>
              <a:rPr lang="fr-FR" dirty="0" smtClean="0"/>
              <a:t>Identification d’au moins 5 filières PFNL / pays</a:t>
            </a:r>
            <a:endParaRPr lang="fr-FR" dirty="0"/>
          </a:p>
          <a:p>
            <a:r>
              <a:rPr lang="fr-FR" dirty="0" smtClean="0"/>
              <a:t>Les </a:t>
            </a:r>
            <a:r>
              <a:rPr lang="fr-FR" dirty="0"/>
              <a:t>indicateurs </a:t>
            </a:r>
            <a:r>
              <a:rPr lang="fr-FR" dirty="0" smtClean="0"/>
              <a:t>des</a:t>
            </a:r>
            <a:r>
              <a:rPr lang="fr-FR" dirty="0"/>
              <a:t>  PFNL sont difficiles à suivre car </a:t>
            </a:r>
            <a:r>
              <a:rPr lang="fr-FR" dirty="0" smtClean="0"/>
              <a:t>filières informelles </a:t>
            </a:r>
            <a:r>
              <a:rPr lang="fr-FR" dirty="0"/>
              <a:t>et </a:t>
            </a:r>
            <a:r>
              <a:rPr lang="fr-FR" dirty="0" smtClean="0"/>
              <a:t>ressources diffuses,</a:t>
            </a:r>
            <a:r>
              <a:rPr lang="fr-FR" dirty="0"/>
              <a:t> </a:t>
            </a:r>
            <a:endParaRPr lang="fr-FR" dirty="0" smtClean="0"/>
          </a:p>
          <a:p>
            <a:r>
              <a:rPr lang="fr-FR" dirty="0" smtClean="0"/>
              <a:t>On a évoqué les quotas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0175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Identification des principes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Selon des travaux précédents 4 axes ont été identifiés pour le Cameroun qui peuvent nous servir de principes :</a:t>
            </a:r>
          </a:p>
          <a:p>
            <a:pPr lvl="1"/>
            <a:r>
              <a:rPr lang="fr-FR" sz="2400" dirty="0" smtClean="0"/>
              <a:t>Améliorer le cadre légal et réglementaire des PFNL</a:t>
            </a:r>
          </a:p>
          <a:p>
            <a:pPr lvl="1"/>
            <a:r>
              <a:rPr lang="fr-FR" sz="2400" dirty="0" smtClean="0"/>
              <a:t>Ma</a:t>
            </a:r>
            <a:r>
              <a:rPr lang="fr-FR" sz="2400" dirty="0" smtClean="0"/>
              <a:t>îtriser la gestion des ressources et augmenter la production des PFNL, par exemple par la domestication,</a:t>
            </a:r>
          </a:p>
          <a:p>
            <a:pPr lvl="1"/>
            <a:r>
              <a:rPr lang="fr-FR" sz="2400" dirty="0" smtClean="0"/>
              <a:t>Appuyer la transformation locale et la commercialisation</a:t>
            </a:r>
          </a:p>
          <a:p>
            <a:pPr lvl="1"/>
            <a:r>
              <a:rPr lang="fr-FR" sz="2400" dirty="0" smtClean="0"/>
              <a:t>Appuyer l’organisation des acteurs nationaux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940834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fr-FR" sz="3200" dirty="0" smtClean="0"/>
              <a:t>Principe 1: </a:t>
            </a:r>
            <a:r>
              <a:rPr lang="fr-FR" sz="3200" dirty="0" smtClean="0"/>
              <a:t>Améliorer le cadre légal et réglementaire des PFNL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 smtClean="0"/>
              <a:t>I11: </a:t>
            </a:r>
            <a:r>
              <a:rPr lang="fr-FR" dirty="0" err="1" smtClean="0"/>
              <a:t>Nbre</a:t>
            </a:r>
            <a:r>
              <a:rPr lang="fr-FR" dirty="0" smtClean="0"/>
              <a:t> de pays qui sont dotés de politiques et stratégies nationales sur les PFNL (10 en 2025)</a:t>
            </a:r>
          </a:p>
          <a:p>
            <a:pPr lvl="1"/>
            <a:r>
              <a:rPr lang="fr-FR" dirty="0" smtClean="0"/>
              <a:t>Vérificateurs ce sont les textes par pays que l’on pourra observer oui/non par pays</a:t>
            </a:r>
          </a:p>
          <a:p>
            <a:r>
              <a:rPr lang="fr-FR" dirty="0" smtClean="0"/>
              <a:t>I12: </a:t>
            </a:r>
            <a:r>
              <a:rPr lang="fr-FR" dirty="0" err="1" smtClean="0"/>
              <a:t>Nbre</a:t>
            </a:r>
            <a:r>
              <a:rPr lang="fr-FR" dirty="0" smtClean="0"/>
              <a:t> de pays qui ont un texte qui fixe la liste des PFNL d’intér</a:t>
            </a:r>
            <a:r>
              <a:rPr lang="fr-FR" dirty="0" smtClean="0"/>
              <a:t>êt particulier</a:t>
            </a:r>
          </a:p>
          <a:p>
            <a:pPr lvl="1"/>
            <a:r>
              <a:rPr lang="fr-FR" dirty="0" smtClean="0"/>
              <a:t>Vérificateur idem</a:t>
            </a:r>
          </a:p>
          <a:p>
            <a:r>
              <a:rPr lang="fr-FR" dirty="0" smtClean="0"/>
              <a:t>I13: </a:t>
            </a:r>
            <a:r>
              <a:rPr lang="fr-FR" dirty="0" err="1" smtClean="0"/>
              <a:t>Nbre</a:t>
            </a:r>
            <a:r>
              <a:rPr lang="fr-FR" dirty="0" smtClean="0"/>
              <a:t> de pays ayant des textes fixant la gestion des PFNL issus de la domestication</a:t>
            </a:r>
          </a:p>
          <a:p>
            <a:pPr marL="742950" lvl="2" indent="-342900"/>
            <a:r>
              <a:rPr lang="fr-FR" dirty="0" smtClean="0"/>
              <a:t>Vérificateur idem</a:t>
            </a:r>
          </a:p>
          <a:p>
            <a:r>
              <a:rPr lang="fr-FR" dirty="0" smtClean="0"/>
              <a:t>I14: </a:t>
            </a:r>
            <a:r>
              <a:rPr lang="fr-FR" dirty="0" err="1" smtClean="0"/>
              <a:t>Nbre</a:t>
            </a:r>
            <a:r>
              <a:rPr lang="fr-FR" dirty="0" smtClean="0"/>
              <a:t> de pays ayant une réglementation National APA (accès et partage des Avantage liés  à l’utilisation des ressources génétiques).</a:t>
            </a:r>
          </a:p>
          <a:p>
            <a:pPr marL="742950" lvl="2" indent="-342900"/>
            <a:r>
              <a:rPr lang="fr-FR" dirty="0" smtClean="0"/>
              <a:t>Vérificateur idem</a:t>
            </a:r>
          </a:p>
          <a:p>
            <a:pPr marL="400050" lvl="2" indent="0"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4426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fr-FR" sz="2800" dirty="0" smtClean="0"/>
              <a:t>Principe 2 a: </a:t>
            </a:r>
            <a:r>
              <a:rPr lang="fr-FR" sz="2800" dirty="0" smtClean="0"/>
              <a:t>Maîtriser la gestion des ressources et augmenter la production des PFNL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Identification des PFNL importants au niveau national (pour maitriser il faut connaître)</a:t>
            </a:r>
          </a:p>
          <a:p>
            <a:pPr marL="742950" lvl="2" indent="-342900"/>
            <a:r>
              <a:rPr lang="fr-FR" dirty="0" smtClean="0"/>
              <a:t>I21: </a:t>
            </a:r>
            <a:r>
              <a:rPr lang="fr-FR" dirty="0" err="1" smtClean="0"/>
              <a:t>Nbre</a:t>
            </a:r>
            <a:r>
              <a:rPr lang="fr-FR" dirty="0" smtClean="0"/>
              <a:t> de PFNL par localité (</a:t>
            </a:r>
            <a:r>
              <a:rPr lang="fr-FR" dirty="0" err="1" smtClean="0"/>
              <a:t>sub</a:t>
            </a:r>
            <a:r>
              <a:rPr lang="fr-FR" dirty="0" smtClean="0"/>
              <a:t>-national). Cartographie des localités sources </a:t>
            </a:r>
          </a:p>
          <a:p>
            <a:pPr marL="1200150" lvl="3" indent="-342900"/>
            <a:r>
              <a:rPr lang="fr-FR" dirty="0" smtClean="0"/>
              <a:t>On observe par des enqu</a:t>
            </a:r>
            <a:r>
              <a:rPr lang="fr-FR" dirty="0" smtClean="0"/>
              <a:t>êtes l’origine des </a:t>
            </a:r>
            <a:r>
              <a:rPr lang="fr-FR" dirty="0"/>
              <a:t>P</a:t>
            </a:r>
            <a:r>
              <a:rPr lang="fr-FR" dirty="0" smtClean="0"/>
              <a:t>FNL </a:t>
            </a:r>
            <a:endParaRPr lang="fr-FR" dirty="0" smtClean="0"/>
          </a:p>
          <a:p>
            <a:pPr marL="742950" lvl="2" indent="-342900"/>
            <a:r>
              <a:rPr lang="fr-FR" dirty="0" smtClean="0"/>
              <a:t>I22: </a:t>
            </a:r>
            <a:r>
              <a:rPr lang="fr-FR" dirty="0" err="1" smtClean="0">
                <a:effectLst/>
              </a:rPr>
              <a:t>Nbre</a:t>
            </a:r>
            <a:r>
              <a:rPr lang="fr-FR" dirty="0" smtClean="0">
                <a:effectLst/>
              </a:rPr>
              <a:t> d’au moins 5 filières PFNL par pays. Ces filières seront identifiées par des critères multiples décidés au niveau de chaque pays </a:t>
            </a:r>
            <a:r>
              <a:rPr lang="mr-IN" dirty="0" smtClean="0">
                <a:effectLst/>
              </a:rPr>
              <a:t>–</a:t>
            </a:r>
            <a:r>
              <a:rPr lang="fr-FR" dirty="0" smtClean="0">
                <a:effectLst/>
              </a:rPr>
              <a:t> ateliers (saisonnalité, volumes, </a:t>
            </a:r>
            <a:r>
              <a:rPr lang="fr-FR" dirty="0" err="1" smtClean="0">
                <a:effectLst/>
              </a:rPr>
              <a:t>nbre</a:t>
            </a:r>
            <a:r>
              <a:rPr lang="fr-FR" dirty="0" smtClean="0">
                <a:effectLst/>
              </a:rPr>
              <a:t> de personnes dans la filière, </a:t>
            </a:r>
            <a:r>
              <a:rPr lang="fr-FR" dirty="0" err="1" smtClean="0">
                <a:effectLst/>
              </a:rPr>
              <a:t>inclusivité</a:t>
            </a:r>
            <a:r>
              <a:rPr lang="fr-FR" dirty="0" smtClean="0"/>
              <a:t>, valeur ajoutée</a:t>
            </a:r>
            <a:r>
              <a:rPr lang="mr-IN" dirty="0" smtClean="0"/>
              <a:t>…</a:t>
            </a:r>
            <a:r>
              <a:rPr lang="fr-FR" dirty="0" smtClean="0"/>
              <a:t>).</a:t>
            </a:r>
            <a:r>
              <a:rPr lang="fr-FR" dirty="0" smtClean="0">
                <a:effectLst/>
              </a:rPr>
              <a:t> </a:t>
            </a:r>
          </a:p>
          <a:p>
            <a:pPr marL="742950" lvl="2" indent="-342900"/>
            <a:r>
              <a:rPr lang="fr-FR" dirty="0" smtClean="0"/>
              <a:t>I23: production /ha par localité </a:t>
            </a:r>
            <a:r>
              <a:rPr lang="fr-FR" dirty="0" smtClean="0">
                <a:effectLst/>
              </a:rPr>
              <a:t> </a:t>
            </a:r>
            <a:r>
              <a:rPr lang="fr-FR" dirty="0" smtClean="0"/>
              <a:t>- inventaire selon la nature du PFNL d’origine végétale.  (Cartographie)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8527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fr-FR" sz="2400" dirty="0" smtClean="0"/>
              <a:t>Principe 2 b: </a:t>
            </a:r>
            <a:r>
              <a:rPr lang="fr-FR" sz="2400" dirty="0" smtClean="0"/>
              <a:t>Maîtriser la gestion des ressources et augmenter la production des PFNL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Des indicateurs macro de l’état des filières PFNL caractérisées:</a:t>
            </a:r>
          </a:p>
          <a:p>
            <a:pPr lvl="1"/>
            <a:r>
              <a:rPr lang="fr-FR" dirty="0" smtClean="0"/>
              <a:t>I24: Quantités de produits en kg ou litres / </a:t>
            </a:r>
            <a:r>
              <a:rPr lang="fr-FR" dirty="0" err="1" smtClean="0"/>
              <a:t>auto-consommés</a:t>
            </a:r>
            <a:r>
              <a:rPr lang="fr-FR" dirty="0" smtClean="0"/>
              <a:t> /commercialisés / exportés  par an au niveau National cela dépend des produits mesurés soit en kg ou litres à partir de facteurs de conversion des mesures traditionnelles. </a:t>
            </a:r>
            <a:r>
              <a:rPr lang="fr-FR" dirty="0" smtClean="0"/>
              <a:t>Sources d’observation: des études.</a:t>
            </a:r>
            <a:endParaRPr lang="fr-FR" dirty="0" smtClean="0"/>
          </a:p>
          <a:p>
            <a:pPr lvl="1"/>
            <a:r>
              <a:rPr lang="fr-FR" dirty="0" smtClean="0"/>
              <a:t>I25: Prix unitaires (par kg ou litres) à divers niveaux et co</a:t>
            </a:r>
            <a:r>
              <a:rPr lang="fr-FR" dirty="0" smtClean="0"/>
              <a:t>ûts intermédiaires incluant les taxes formelles et informelles.</a:t>
            </a:r>
          </a:p>
          <a:p>
            <a:pPr lvl="1"/>
            <a:r>
              <a:rPr lang="fr-FR" dirty="0" smtClean="0"/>
              <a:t>I26: Valeur ajoutée (National) FCFA/kg </a:t>
            </a:r>
            <a:r>
              <a:rPr lang="mr-IN" dirty="0" smtClean="0"/>
              <a:t>–</a:t>
            </a:r>
            <a:r>
              <a:rPr lang="fr-FR" dirty="0" smtClean="0"/>
              <a:t> source de m</a:t>
            </a:r>
            <a:r>
              <a:rPr lang="fr-FR" dirty="0" smtClean="0"/>
              <a:t>ême</a:t>
            </a:r>
            <a:endParaRPr lang="fr-FR" dirty="0" smtClean="0"/>
          </a:p>
          <a:p>
            <a:pPr lvl="1"/>
            <a:r>
              <a:rPr lang="fr-FR" dirty="0" smtClean="0"/>
              <a:t>I27: </a:t>
            </a:r>
            <a:r>
              <a:rPr lang="fr-FR" dirty="0" err="1" smtClean="0"/>
              <a:t>nbre</a:t>
            </a:r>
            <a:r>
              <a:rPr lang="fr-FR" dirty="0" smtClean="0"/>
              <a:t> d’emplois créés : source de même: des études de filières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6696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fr-FR" sz="2800" dirty="0" smtClean="0"/>
              <a:t>Principe 2 c: </a:t>
            </a:r>
            <a:r>
              <a:rPr lang="fr-FR" sz="2800" dirty="0" smtClean="0"/>
              <a:t>Maîtriser la gestion des ressources et augmenter la production des PFNL, 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Domestication</a:t>
            </a:r>
          </a:p>
          <a:p>
            <a:pPr lvl="1"/>
            <a:r>
              <a:rPr lang="fr-FR" dirty="0" smtClean="0"/>
              <a:t>I27: </a:t>
            </a:r>
            <a:r>
              <a:rPr lang="fr-FR" dirty="0" err="1" smtClean="0"/>
              <a:t>Nbre</a:t>
            </a:r>
            <a:r>
              <a:rPr lang="fr-FR" dirty="0" smtClean="0"/>
              <a:t> de types de PFNL domestiqués parmi ceux qui ont été identifiés</a:t>
            </a:r>
          </a:p>
          <a:p>
            <a:pPr lvl="1"/>
            <a:r>
              <a:rPr lang="fr-FR" dirty="0" smtClean="0"/>
              <a:t>I28: % des quantités de produits d’origine domestiquée par rapport au quantités totales du PFNL </a:t>
            </a:r>
          </a:p>
          <a:p>
            <a:pPr lvl="1"/>
            <a:r>
              <a:rPr lang="fr-FR" dirty="0" smtClean="0"/>
              <a:t>I29: </a:t>
            </a:r>
            <a:r>
              <a:rPr lang="fr-FR" dirty="0" err="1" smtClean="0"/>
              <a:t>Nbre</a:t>
            </a:r>
            <a:r>
              <a:rPr lang="fr-FR" dirty="0" smtClean="0"/>
              <a:t> Ha de plantation par type de PFNL d’origine végétale domestiqué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1535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898</Words>
  <Application>Microsoft Macintosh PowerPoint</Application>
  <PresentationFormat>Présentation à l'écran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Groupe thématique 4 : PFNL </vt:lpstr>
      <vt:lpstr>Objectifs de créer des indicateurs nécessaires à la mise en place d’un mécanisme de suivi des PFNL dans le cadre de l’OFAC</vt:lpstr>
      <vt:lpstr>Les impacts espérés</vt:lpstr>
      <vt:lpstr>Discussions</vt:lpstr>
      <vt:lpstr>Identification des principes</vt:lpstr>
      <vt:lpstr>Principe 1: Améliorer le cadre légal et réglementaire des PFNL</vt:lpstr>
      <vt:lpstr>Principe 2 a: Maîtriser la gestion des ressources et augmenter la production des PFNL</vt:lpstr>
      <vt:lpstr>Principe 2 b: Maîtriser la gestion des ressources et augmenter la production des PFNL</vt:lpstr>
      <vt:lpstr>Principe 2 c: Maîtriser la gestion des ressources et augmenter la production des PFNL, </vt:lpstr>
      <vt:lpstr>Principe 3a: Appuyer la transformation locale et la commercialisation</vt:lpstr>
      <vt:lpstr>Principe 3b: Appuyer la transformation locale et la commercialisation</vt:lpstr>
      <vt:lpstr>Principe 4: Organisation des acteurs nationaux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GUIZOL Philippe</dc:creator>
  <cp:lastModifiedBy>GUIZOL Philippe</cp:lastModifiedBy>
  <cp:revision>34</cp:revision>
  <cp:lastPrinted>2018-02-21T13:20:39Z</cp:lastPrinted>
  <dcterms:created xsi:type="dcterms:W3CDTF">2018-02-20T21:01:59Z</dcterms:created>
  <dcterms:modified xsi:type="dcterms:W3CDTF">2018-02-21T13:58:56Z</dcterms:modified>
</cp:coreProperties>
</file>