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8" r:id="rId4"/>
    <p:sldId id="257" r:id="rId5"/>
    <p:sldId id="272" r:id="rId6"/>
    <p:sldId id="273" r:id="rId7"/>
    <p:sldId id="274" r:id="rId8"/>
    <p:sldId id="275" r:id="rId9"/>
    <p:sldId id="276" r:id="rId10"/>
    <p:sldId id="277" r:id="rId11"/>
    <p:sldId id="271"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CED"/>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85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4AB5B-8665-4F37-82E1-FAAB55F04B8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5D9A9CD-56E6-4E9E-B69E-D96813CE5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2B7CCA8-966E-49F6-8DA2-280426A90D3B}"/>
              </a:ext>
            </a:extLst>
          </p:cNvPr>
          <p:cNvSpPr>
            <a:spLocks noGrp="1"/>
          </p:cNvSpPr>
          <p:nvPr>
            <p:ph type="dt" sz="half" idx="10"/>
          </p:nvPr>
        </p:nvSpPr>
        <p:spPr/>
        <p:txBody>
          <a:bodyPr/>
          <a:lstStyle/>
          <a:p>
            <a:fld id="{5A894479-60F2-452A-ABFC-BED1D8A9D0C7}" type="datetimeFigureOut">
              <a:rPr lang="fr-FR" smtClean="0"/>
              <a:t>17/04/2023</a:t>
            </a:fld>
            <a:endParaRPr lang="fr-FR"/>
          </a:p>
        </p:txBody>
      </p:sp>
      <p:sp>
        <p:nvSpPr>
          <p:cNvPr id="5" name="Espace réservé du pied de page 4">
            <a:extLst>
              <a:ext uri="{FF2B5EF4-FFF2-40B4-BE49-F238E27FC236}">
                <a16:creationId xmlns:a16="http://schemas.microsoft.com/office/drawing/2014/main" id="{FA4E5E23-7FD9-4DBA-89D7-4F34A764FA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7D4D9D-1EE7-492B-9B92-6D8EE7706011}"/>
              </a:ext>
            </a:extLst>
          </p:cNvPr>
          <p:cNvSpPr>
            <a:spLocks noGrp="1"/>
          </p:cNvSpPr>
          <p:nvPr>
            <p:ph type="sldNum" sz="quarter" idx="12"/>
          </p:nvPr>
        </p:nvSpPr>
        <p:spPr/>
        <p:txBody>
          <a:bodyPr/>
          <a:lstStyle/>
          <a:p>
            <a:fld id="{CC64FC75-E744-4454-84D6-88801460D283}" type="slidenum">
              <a:rPr lang="fr-FR" smtClean="0"/>
              <a:t>‹N°›</a:t>
            </a:fld>
            <a:endParaRPr lang="fr-FR"/>
          </a:p>
        </p:txBody>
      </p:sp>
    </p:spTree>
    <p:extLst>
      <p:ext uri="{BB962C8B-B14F-4D97-AF65-F5344CB8AC3E}">
        <p14:creationId xmlns:p14="http://schemas.microsoft.com/office/powerpoint/2010/main" val="365634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7EC9CC-1015-4274-96D9-F648950A962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4ECF5F8-1105-49E1-977E-BCCFED5E2E0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D1359F-C0F1-4800-AC1B-53A5C7D3486F}"/>
              </a:ext>
            </a:extLst>
          </p:cNvPr>
          <p:cNvSpPr>
            <a:spLocks noGrp="1"/>
          </p:cNvSpPr>
          <p:nvPr>
            <p:ph type="dt" sz="half" idx="10"/>
          </p:nvPr>
        </p:nvSpPr>
        <p:spPr/>
        <p:txBody>
          <a:bodyPr/>
          <a:lstStyle/>
          <a:p>
            <a:fld id="{5A894479-60F2-452A-ABFC-BED1D8A9D0C7}" type="datetimeFigureOut">
              <a:rPr lang="fr-FR" smtClean="0"/>
              <a:t>17/04/2023</a:t>
            </a:fld>
            <a:endParaRPr lang="fr-FR"/>
          </a:p>
        </p:txBody>
      </p:sp>
      <p:sp>
        <p:nvSpPr>
          <p:cNvPr id="5" name="Espace réservé du pied de page 4">
            <a:extLst>
              <a:ext uri="{FF2B5EF4-FFF2-40B4-BE49-F238E27FC236}">
                <a16:creationId xmlns:a16="http://schemas.microsoft.com/office/drawing/2014/main" id="{54681030-5CF2-449B-AEA1-FB39E0E1CB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5B0ED8-5690-4AF6-932B-85299F5A055D}"/>
              </a:ext>
            </a:extLst>
          </p:cNvPr>
          <p:cNvSpPr>
            <a:spLocks noGrp="1"/>
          </p:cNvSpPr>
          <p:nvPr>
            <p:ph type="sldNum" sz="quarter" idx="12"/>
          </p:nvPr>
        </p:nvSpPr>
        <p:spPr/>
        <p:txBody>
          <a:bodyPr/>
          <a:lstStyle/>
          <a:p>
            <a:fld id="{CC64FC75-E744-4454-84D6-88801460D283}" type="slidenum">
              <a:rPr lang="fr-FR" smtClean="0"/>
              <a:t>‹N°›</a:t>
            </a:fld>
            <a:endParaRPr lang="fr-FR"/>
          </a:p>
        </p:txBody>
      </p:sp>
    </p:spTree>
    <p:extLst>
      <p:ext uri="{BB962C8B-B14F-4D97-AF65-F5344CB8AC3E}">
        <p14:creationId xmlns:p14="http://schemas.microsoft.com/office/powerpoint/2010/main" val="365494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4F4EC54-C04F-4661-B48B-43660055ABB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54EEB26-731B-4CFE-8D80-8B1B9FB09F9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85E578-3C94-468C-90BC-0AF6A2574B27}"/>
              </a:ext>
            </a:extLst>
          </p:cNvPr>
          <p:cNvSpPr>
            <a:spLocks noGrp="1"/>
          </p:cNvSpPr>
          <p:nvPr>
            <p:ph type="dt" sz="half" idx="10"/>
          </p:nvPr>
        </p:nvSpPr>
        <p:spPr/>
        <p:txBody>
          <a:bodyPr/>
          <a:lstStyle/>
          <a:p>
            <a:fld id="{5A894479-60F2-452A-ABFC-BED1D8A9D0C7}" type="datetimeFigureOut">
              <a:rPr lang="fr-FR" smtClean="0"/>
              <a:t>17/04/2023</a:t>
            </a:fld>
            <a:endParaRPr lang="fr-FR"/>
          </a:p>
        </p:txBody>
      </p:sp>
      <p:sp>
        <p:nvSpPr>
          <p:cNvPr id="5" name="Espace réservé du pied de page 4">
            <a:extLst>
              <a:ext uri="{FF2B5EF4-FFF2-40B4-BE49-F238E27FC236}">
                <a16:creationId xmlns:a16="http://schemas.microsoft.com/office/drawing/2014/main" id="{A1C013E8-7435-47CC-9F02-AA6D3A58E5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7977C4-3CFF-410B-8DD9-A165DFB0898F}"/>
              </a:ext>
            </a:extLst>
          </p:cNvPr>
          <p:cNvSpPr>
            <a:spLocks noGrp="1"/>
          </p:cNvSpPr>
          <p:nvPr>
            <p:ph type="sldNum" sz="quarter" idx="12"/>
          </p:nvPr>
        </p:nvSpPr>
        <p:spPr/>
        <p:txBody>
          <a:bodyPr/>
          <a:lstStyle/>
          <a:p>
            <a:fld id="{CC64FC75-E744-4454-84D6-88801460D283}" type="slidenum">
              <a:rPr lang="fr-FR" smtClean="0"/>
              <a:t>‹N°›</a:t>
            </a:fld>
            <a:endParaRPr lang="fr-FR"/>
          </a:p>
        </p:txBody>
      </p:sp>
    </p:spTree>
    <p:extLst>
      <p:ext uri="{BB962C8B-B14F-4D97-AF65-F5344CB8AC3E}">
        <p14:creationId xmlns:p14="http://schemas.microsoft.com/office/powerpoint/2010/main" val="359675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3D96A-1E8C-4C3E-ACF2-AE9980CF97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AE6BF3-FEF4-4313-8288-58808257476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FB4184-B170-4763-B439-EA6B70D56CBF}"/>
              </a:ext>
            </a:extLst>
          </p:cNvPr>
          <p:cNvSpPr>
            <a:spLocks noGrp="1"/>
          </p:cNvSpPr>
          <p:nvPr>
            <p:ph type="dt" sz="half" idx="10"/>
          </p:nvPr>
        </p:nvSpPr>
        <p:spPr/>
        <p:txBody>
          <a:bodyPr/>
          <a:lstStyle/>
          <a:p>
            <a:fld id="{5A894479-60F2-452A-ABFC-BED1D8A9D0C7}" type="datetimeFigureOut">
              <a:rPr lang="fr-FR" smtClean="0"/>
              <a:t>17/04/2023</a:t>
            </a:fld>
            <a:endParaRPr lang="fr-FR"/>
          </a:p>
        </p:txBody>
      </p:sp>
      <p:sp>
        <p:nvSpPr>
          <p:cNvPr id="5" name="Espace réservé du pied de page 4">
            <a:extLst>
              <a:ext uri="{FF2B5EF4-FFF2-40B4-BE49-F238E27FC236}">
                <a16:creationId xmlns:a16="http://schemas.microsoft.com/office/drawing/2014/main" id="{77273123-9C53-422A-90BE-1A18055BF7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EDB948-E79E-44D4-9B2E-0FF883CEF4B4}"/>
              </a:ext>
            </a:extLst>
          </p:cNvPr>
          <p:cNvSpPr>
            <a:spLocks noGrp="1"/>
          </p:cNvSpPr>
          <p:nvPr>
            <p:ph type="sldNum" sz="quarter" idx="12"/>
          </p:nvPr>
        </p:nvSpPr>
        <p:spPr/>
        <p:txBody>
          <a:bodyPr/>
          <a:lstStyle/>
          <a:p>
            <a:fld id="{CC64FC75-E744-4454-84D6-88801460D283}" type="slidenum">
              <a:rPr lang="fr-FR" smtClean="0"/>
              <a:t>‹N°›</a:t>
            </a:fld>
            <a:endParaRPr lang="fr-FR"/>
          </a:p>
        </p:txBody>
      </p:sp>
    </p:spTree>
    <p:extLst>
      <p:ext uri="{BB962C8B-B14F-4D97-AF65-F5344CB8AC3E}">
        <p14:creationId xmlns:p14="http://schemas.microsoft.com/office/powerpoint/2010/main" val="336917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39881-0968-46D9-947E-E0C3ACFEF50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BFF47EA-7291-4175-AB25-4FF97C0894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C9135C-1497-4B2C-B333-2C1577735224}"/>
              </a:ext>
            </a:extLst>
          </p:cNvPr>
          <p:cNvSpPr>
            <a:spLocks noGrp="1"/>
          </p:cNvSpPr>
          <p:nvPr>
            <p:ph type="dt" sz="half" idx="10"/>
          </p:nvPr>
        </p:nvSpPr>
        <p:spPr/>
        <p:txBody>
          <a:bodyPr/>
          <a:lstStyle/>
          <a:p>
            <a:fld id="{5A894479-60F2-452A-ABFC-BED1D8A9D0C7}" type="datetimeFigureOut">
              <a:rPr lang="fr-FR" smtClean="0"/>
              <a:t>17/04/2023</a:t>
            </a:fld>
            <a:endParaRPr lang="fr-FR"/>
          </a:p>
        </p:txBody>
      </p:sp>
      <p:sp>
        <p:nvSpPr>
          <p:cNvPr id="5" name="Espace réservé du pied de page 4">
            <a:extLst>
              <a:ext uri="{FF2B5EF4-FFF2-40B4-BE49-F238E27FC236}">
                <a16:creationId xmlns:a16="http://schemas.microsoft.com/office/drawing/2014/main" id="{0A2F2825-0AC3-493E-B53D-9A8D6DAB0A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76B15D-5B08-4977-AD2F-38DBA463DB6F}"/>
              </a:ext>
            </a:extLst>
          </p:cNvPr>
          <p:cNvSpPr>
            <a:spLocks noGrp="1"/>
          </p:cNvSpPr>
          <p:nvPr>
            <p:ph type="sldNum" sz="quarter" idx="12"/>
          </p:nvPr>
        </p:nvSpPr>
        <p:spPr/>
        <p:txBody>
          <a:bodyPr/>
          <a:lstStyle/>
          <a:p>
            <a:fld id="{CC64FC75-E744-4454-84D6-88801460D283}" type="slidenum">
              <a:rPr lang="fr-FR" smtClean="0"/>
              <a:t>‹N°›</a:t>
            </a:fld>
            <a:endParaRPr lang="fr-FR"/>
          </a:p>
        </p:txBody>
      </p:sp>
    </p:spTree>
    <p:extLst>
      <p:ext uri="{BB962C8B-B14F-4D97-AF65-F5344CB8AC3E}">
        <p14:creationId xmlns:p14="http://schemas.microsoft.com/office/powerpoint/2010/main" val="404278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558C6-FDB0-40FB-A9BF-86767CA1A47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506A6BB-F098-4E5F-AFA9-37DD763E3D1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0C09974-552E-4BB6-9A03-73F65A37603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0C1EE0B-49D5-4C2B-B11C-6CADF18FD5F7}"/>
              </a:ext>
            </a:extLst>
          </p:cNvPr>
          <p:cNvSpPr>
            <a:spLocks noGrp="1"/>
          </p:cNvSpPr>
          <p:nvPr>
            <p:ph type="dt" sz="half" idx="10"/>
          </p:nvPr>
        </p:nvSpPr>
        <p:spPr/>
        <p:txBody>
          <a:bodyPr/>
          <a:lstStyle/>
          <a:p>
            <a:fld id="{5A894479-60F2-452A-ABFC-BED1D8A9D0C7}" type="datetimeFigureOut">
              <a:rPr lang="fr-FR" smtClean="0"/>
              <a:t>17/04/2023</a:t>
            </a:fld>
            <a:endParaRPr lang="fr-FR"/>
          </a:p>
        </p:txBody>
      </p:sp>
      <p:sp>
        <p:nvSpPr>
          <p:cNvPr id="6" name="Espace réservé du pied de page 5">
            <a:extLst>
              <a:ext uri="{FF2B5EF4-FFF2-40B4-BE49-F238E27FC236}">
                <a16:creationId xmlns:a16="http://schemas.microsoft.com/office/drawing/2014/main" id="{53B6D618-621F-4C97-BF83-7601E665B5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BBDCA78-F5AE-4A3A-97EF-3AC3962C6EAB}"/>
              </a:ext>
            </a:extLst>
          </p:cNvPr>
          <p:cNvSpPr>
            <a:spLocks noGrp="1"/>
          </p:cNvSpPr>
          <p:nvPr>
            <p:ph type="sldNum" sz="quarter" idx="12"/>
          </p:nvPr>
        </p:nvSpPr>
        <p:spPr/>
        <p:txBody>
          <a:bodyPr/>
          <a:lstStyle/>
          <a:p>
            <a:fld id="{CC64FC75-E744-4454-84D6-88801460D283}" type="slidenum">
              <a:rPr lang="fr-FR" smtClean="0"/>
              <a:t>‹N°›</a:t>
            </a:fld>
            <a:endParaRPr lang="fr-FR"/>
          </a:p>
        </p:txBody>
      </p:sp>
    </p:spTree>
    <p:extLst>
      <p:ext uri="{BB962C8B-B14F-4D97-AF65-F5344CB8AC3E}">
        <p14:creationId xmlns:p14="http://schemas.microsoft.com/office/powerpoint/2010/main" val="146676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ED7CD-B2C3-46C9-9978-D91F698D7C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6DD271A-7C52-4E29-8531-EA0366096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E8F3B91-2CF9-4D38-B2E0-F174ED58F95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11CEA70-746D-410A-AFA0-98D1C77BFA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8A7D6D4-4AC8-4A5A-99BF-2363CACCC27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48A9A83-A715-47B2-B98A-FDD008AE6442}"/>
              </a:ext>
            </a:extLst>
          </p:cNvPr>
          <p:cNvSpPr>
            <a:spLocks noGrp="1"/>
          </p:cNvSpPr>
          <p:nvPr>
            <p:ph type="dt" sz="half" idx="10"/>
          </p:nvPr>
        </p:nvSpPr>
        <p:spPr/>
        <p:txBody>
          <a:bodyPr/>
          <a:lstStyle/>
          <a:p>
            <a:fld id="{5A894479-60F2-452A-ABFC-BED1D8A9D0C7}" type="datetimeFigureOut">
              <a:rPr lang="fr-FR" smtClean="0"/>
              <a:t>17/04/2023</a:t>
            </a:fld>
            <a:endParaRPr lang="fr-FR"/>
          </a:p>
        </p:txBody>
      </p:sp>
      <p:sp>
        <p:nvSpPr>
          <p:cNvPr id="8" name="Espace réservé du pied de page 7">
            <a:extLst>
              <a:ext uri="{FF2B5EF4-FFF2-40B4-BE49-F238E27FC236}">
                <a16:creationId xmlns:a16="http://schemas.microsoft.com/office/drawing/2014/main" id="{850186F4-411E-4A47-9B66-D05EBF37B2B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32922D3-76D2-4016-B962-F5EDDA036DF8}"/>
              </a:ext>
            </a:extLst>
          </p:cNvPr>
          <p:cNvSpPr>
            <a:spLocks noGrp="1"/>
          </p:cNvSpPr>
          <p:nvPr>
            <p:ph type="sldNum" sz="quarter" idx="12"/>
          </p:nvPr>
        </p:nvSpPr>
        <p:spPr/>
        <p:txBody>
          <a:bodyPr/>
          <a:lstStyle/>
          <a:p>
            <a:fld id="{CC64FC75-E744-4454-84D6-88801460D283}" type="slidenum">
              <a:rPr lang="fr-FR" smtClean="0"/>
              <a:t>‹N°›</a:t>
            </a:fld>
            <a:endParaRPr lang="fr-FR"/>
          </a:p>
        </p:txBody>
      </p:sp>
    </p:spTree>
    <p:extLst>
      <p:ext uri="{BB962C8B-B14F-4D97-AF65-F5344CB8AC3E}">
        <p14:creationId xmlns:p14="http://schemas.microsoft.com/office/powerpoint/2010/main" val="147571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E133F-FC41-4354-86FC-6CC303396F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35D0DED-09E1-424B-8B14-97A0EECFEEC6}"/>
              </a:ext>
            </a:extLst>
          </p:cNvPr>
          <p:cNvSpPr>
            <a:spLocks noGrp="1"/>
          </p:cNvSpPr>
          <p:nvPr>
            <p:ph type="dt" sz="half" idx="10"/>
          </p:nvPr>
        </p:nvSpPr>
        <p:spPr/>
        <p:txBody>
          <a:bodyPr/>
          <a:lstStyle/>
          <a:p>
            <a:fld id="{5A894479-60F2-452A-ABFC-BED1D8A9D0C7}" type="datetimeFigureOut">
              <a:rPr lang="fr-FR" smtClean="0"/>
              <a:t>17/04/2023</a:t>
            </a:fld>
            <a:endParaRPr lang="fr-FR"/>
          </a:p>
        </p:txBody>
      </p:sp>
      <p:sp>
        <p:nvSpPr>
          <p:cNvPr id="4" name="Espace réservé du pied de page 3">
            <a:extLst>
              <a:ext uri="{FF2B5EF4-FFF2-40B4-BE49-F238E27FC236}">
                <a16:creationId xmlns:a16="http://schemas.microsoft.com/office/drawing/2014/main" id="{507BBFDB-9A25-4B4C-B7E3-56DF7128A1C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5A7E1E9-CD05-462B-9165-3530C3796E49}"/>
              </a:ext>
            </a:extLst>
          </p:cNvPr>
          <p:cNvSpPr>
            <a:spLocks noGrp="1"/>
          </p:cNvSpPr>
          <p:nvPr>
            <p:ph type="sldNum" sz="quarter" idx="12"/>
          </p:nvPr>
        </p:nvSpPr>
        <p:spPr/>
        <p:txBody>
          <a:bodyPr/>
          <a:lstStyle/>
          <a:p>
            <a:fld id="{CC64FC75-E744-4454-84D6-88801460D283}" type="slidenum">
              <a:rPr lang="fr-FR" smtClean="0"/>
              <a:t>‹N°›</a:t>
            </a:fld>
            <a:endParaRPr lang="fr-FR"/>
          </a:p>
        </p:txBody>
      </p:sp>
    </p:spTree>
    <p:extLst>
      <p:ext uri="{BB962C8B-B14F-4D97-AF65-F5344CB8AC3E}">
        <p14:creationId xmlns:p14="http://schemas.microsoft.com/office/powerpoint/2010/main" val="2493586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4891AA-D35F-4329-BFFD-80D9EBFCF6F4}"/>
              </a:ext>
            </a:extLst>
          </p:cNvPr>
          <p:cNvSpPr>
            <a:spLocks noGrp="1"/>
          </p:cNvSpPr>
          <p:nvPr>
            <p:ph type="dt" sz="half" idx="10"/>
          </p:nvPr>
        </p:nvSpPr>
        <p:spPr/>
        <p:txBody>
          <a:bodyPr/>
          <a:lstStyle/>
          <a:p>
            <a:fld id="{5A894479-60F2-452A-ABFC-BED1D8A9D0C7}" type="datetimeFigureOut">
              <a:rPr lang="fr-FR" smtClean="0"/>
              <a:t>17/04/2023</a:t>
            </a:fld>
            <a:endParaRPr lang="fr-FR"/>
          </a:p>
        </p:txBody>
      </p:sp>
      <p:sp>
        <p:nvSpPr>
          <p:cNvPr id="3" name="Espace réservé du pied de page 2">
            <a:extLst>
              <a:ext uri="{FF2B5EF4-FFF2-40B4-BE49-F238E27FC236}">
                <a16:creationId xmlns:a16="http://schemas.microsoft.com/office/drawing/2014/main" id="{50BD54BB-A21E-4CC6-BB5E-4AFE62C581D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1BC2A20-EFC2-4F0E-A050-82996871CF98}"/>
              </a:ext>
            </a:extLst>
          </p:cNvPr>
          <p:cNvSpPr>
            <a:spLocks noGrp="1"/>
          </p:cNvSpPr>
          <p:nvPr>
            <p:ph type="sldNum" sz="quarter" idx="12"/>
          </p:nvPr>
        </p:nvSpPr>
        <p:spPr/>
        <p:txBody>
          <a:bodyPr/>
          <a:lstStyle/>
          <a:p>
            <a:fld id="{CC64FC75-E744-4454-84D6-88801460D283}" type="slidenum">
              <a:rPr lang="fr-FR" smtClean="0"/>
              <a:t>‹N°›</a:t>
            </a:fld>
            <a:endParaRPr lang="fr-FR"/>
          </a:p>
        </p:txBody>
      </p:sp>
    </p:spTree>
    <p:extLst>
      <p:ext uri="{BB962C8B-B14F-4D97-AF65-F5344CB8AC3E}">
        <p14:creationId xmlns:p14="http://schemas.microsoft.com/office/powerpoint/2010/main" val="340597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A93C6-D199-45CE-B98F-BC851FBA80A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532E730-FC68-4E39-B589-6A2A978E2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B0931DD-5711-4862-A88C-6022B9413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13E2D58-D8EC-463E-A3CE-0935903C73C7}"/>
              </a:ext>
            </a:extLst>
          </p:cNvPr>
          <p:cNvSpPr>
            <a:spLocks noGrp="1"/>
          </p:cNvSpPr>
          <p:nvPr>
            <p:ph type="dt" sz="half" idx="10"/>
          </p:nvPr>
        </p:nvSpPr>
        <p:spPr/>
        <p:txBody>
          <a:bodyPr/>
          <a:lstStyle/>
          <a:p>
            <a:fld id="{5A894479-60F2-452A-ABFC-BED1D8A9D0C7}" type="datetimeFigureOut">
              <a:rPr lang="fr-FR" smtClean="0"/>
              <a:t>17/04/2023</a:t>
            </a:fld>
            <a:endParaRPr lang="fr-FR"/>
          </a:p>
        </p:txBody>
      </p:sp>
      <p:sp>
        <p:nvSpPr>
          <p:cNvPr id="6" name="Espace réservé du pied de page 5">
            <a:extLst>
              <a:ext uri="{FF2B5EF4-FFF2-40B4-BE49-F238E27FC236}">
                <a16:creationId xmlns:a16="http://schemas.microsoft.com/office/drawing/2014/main" id="{33A8856F-17A7-4AD3-BA62-D5F9079E19C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B37CAC-2A5A-407C-94FE-13228FA24D7F}"/>
              </a:ext>
            </a:extLst>
          </p:cNvPr>
          <p:cNvSpPr>
            <a:spLocks noGrp="1"/>
          </p:cNvSpPr>
          <p:nvPr>
            <p:ph type="sldNum" sz="quarter" idx="12"/>
          </p:nvPr>
        </p:nvSpPr>
        <p:spPr/>
        <p:txBody>
          <a:bodyPr/>
          <a:lstStyle/>
          <a:p>
            <a:fld id="{CC64FC75-E744-4454-84D6-88801460D283}" type="slidenum">
              <a:rPr lang="fr-FR" smtClean="0"/>
              <a:t>‹N°›</a:t>
            </a:fld>
            <a:endParaRPr lang="fr-FR"/>
          </a:p>
        </p:txBody>
      </p:sp>
    </p:spTree>
    <p:extLst>
      <p:ext uri="{BB962C8B-B14F-4D97-AF65-F5344CB8AC3E}">
        <p14:creationId xmlns:p14="http://schemas.microsoft.com/office/powerpoint/2010/main" val="276473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0B1969-26A9-434E-989F-E7D6076A4A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1C316AF-E6C0-4349-A7C9-3C46362AB6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D439945-435E-4AE5-A992-81F717BCC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7BCB34-F198-4269-B33D-C46422245B26}"/>
              </a:ext>
            </a:extLst>
          </p:cNvPr>
          <p:cNvSpPr>
            <a:spLocks noGrp="1"/>
          </p:cNvSpPr>
          <p:nvPr>
            <p:ph type="dt" sz="half" idx="10"/>
          </p:nvPr>
        </p:nvSpPr>
        <p:spPr/>
        <p:txBody>
          <a:bodyPr/>
          <a:lstStyle/>
          <a:p>
            <a:fld id="{5A894479-60F2-452A-ABFC-BED1D8A9D0C7}" type="datetimeFigureOut">
              <a:rPr lang="fr-FR" smtClean="0"/>
              <a:t>17/04/2023</a:t>
            </a:fld>
            <a:endParaRPr lang="fr-FR"/>
          </a:p>
        </p:txBody>
      </p:sp>
      <p:sp>
        <p:nvSpPr>
          <p:cNvPr id="6" name="Espace réservé du pied de page 5">
            <a:extLst>
              <a:ext uri="{FF2B5EF4-FFF2-40B4-BE49-F238E27FC236}">
                <a16:creationId xmlns:a16="http://schemas.microsoft.com/office/drawing/2014/main" id="{161A870B-91B9-4552-819E-E8B78AFDE4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02B82C-2197-4B71-ADC5-2068797FAB0B}"/>
              </a:ext>
            </a:extLst>
          </p:cNvPr>
          <p:cNvSpPr>
            <a:spLocks noGrp="1"/>
          </p:cNvSpPr>
          <p:nvPr>
            <p:ph type="sldNum" sz="quarter" idx="12"/>
          </p:nvPr>
        </p:nvSpPr>
        <p:spPr/>
        <p:txBody>
          <a:bodyPr/>
          <a:lstStyle/>
          <a:p>
            <a:fld id="{CC64FC75-E744-4454-84D6-88801460D283}" type="slidenum">
              <a:rPr lang="fr-FR" smtClean="0"/>
              <a:t>‹N°›</a:t>
            </a:fld>
            <a:endParaRPr lang="fr-FR"/>
          </a:p>
        </p:txBody>
      </p:sp>
    </p:spTree>
    <p:extLst>
      <p:ext uri="{BB962C8B-B14F-4D97-AF65-F5344CB8AC3E}">
        <p14:creationId xmlns:p14="http://schemas.microsoft.com/office/powerpoint/2010/main" val="87210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9F5966B-5321-4190-80FA-1FE11DDCF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ABF46DC-633E-4C1D-98BA-CD1AEA32A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A5FEAA-50CB-439E-BFFD-5C7C1315CC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94479-60F2-452A-ABFC-BED1D8A9D0C7}" type="datetimeFigureOut">
              <a:rPr lang="fr-FR" smtClean="0"/>
              <a:t>17/04/2023</a:t>
            </a:fld>
            <a:endParaRPr lang="fr-FR"/>
          </a:p>
        </p:txBody>
      </p:sp>
      <p:sp>
        <p:nvSpPr>
          <p:cNvPr id="5" name="Espace réservé du pied de page 4">
            <a:extLst>
              <a:ext uri="{FF2B5EF4-FFF2-40B4-BE49-F238E27FC236}">
                <a16:creationId xmlns:a16="http://schemas.microsoft.com/office/drawing/2014/main" id="{F23E40D5-23F3-4522-8082-1085F69BE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C1A1DAD-6C04-42B4-A8D6-3E2A5FE80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4FC75-E744-4454-84D6-88801460D283}" type="slidenum">
              <a:rPr lang="fr-FR" smtClean="0"/>
              <a:t>‹N°›</a:t>
            </a:fld>
            <a:endParaRPr lang="fr-FR"/>
          </a:p>
        </p:txBody>
      </p:sp>
    </p:spTree>
    <p:extLst>
      <p:ext uri="{BB962C8B-B14F-4D97-AF65-F5344CB8AC3E}">
        <p14:creationId xmlns:p14="http://schemas.microsoft.com/office/powerpoint/2010/main" val="1451812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5.jp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FF94F-34E6-4E03-9804-8984450488C5}"/>
              </a:ext>
            </a:extLst>
          </p:cNvPr>
          <p:cNvSpPr/>
          <p:nvPr/>
        </p:nvSpPr>
        <p:spPr>
          <a:xfrm>
            <a:off x="1866435" y="88720"/>
            <a:ext cx="8854573" cy="1600438"/>
          </a:xfrm>
          <a:prstGeom prst="rect">
            <a:avLst/>
          </a:prstGeom>
        </p:spPr>
        <p:txBody>
          <a:bodyPr wrap="square">
            <a:spAutoFit/>
          </a:bodyPr>
          <a:lstStyle/>
          <a:p>
            <a:pPr algn="ctr"/>
            <a:r>
              <a:rPr lang="fr-FR" sz="1400" b="1" dirty="0">
                <a:latin typeface="Georgia" panose="02040502050405020303" pitchFamily="18" charset="0"/>
                <a:ea typeface="Tahoma" panose="020B0604030504040204" pitchFamily="34" charset="0"/>
                <a:cs typeface="Tahoma" panose="020B0604030504040204" pitchFamily="34" charset="0"/>
              </a:rPr>
              <a:t>REPUBLIQUE DE GUINEE</a:t>
            </a:r>
          </a:p>
          <a:p>
            <a:pPr algn="ctr"/>
            <a:r>
              <a:rPr lang="fr-FR" sz="1400" b="1" dirty="0">
                <a:solidFill>
                  <a:schemeClr val="accent6">
                    <a:lumMod val="50000"/>
                  </a:schemeClr>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a:t>
            </a:r>
          </a:p>
          <a:p>
            <a:pPr algn="ctr"/>
            <a:r>
              <a:rPr lang="fr-FR" sz="1400" b="1" dirty="0">
                <a:solidFill>
                  <a:srgbClr val="FF0000"/>
                </a:solidFill>
                <a:latin typeface="Georgia" panose="02040502050405020303" pitchFamily="18" charset="0"/>
                <a:ea typeface="Tahoma" panose="020B0604030504040204" pitchFamily="34" charset="0"/>
                <a:cs typeface="Tahoma" panose="020B0604030504040204" pitchFamily="34" charset="0"/>
              </a:rPr>
              <a:t>Travail </a:t>
            </a:r>
            <a:r>
              <a:rPr lang="fr-FR" sz="1400" b="1" dirty="0">
                <a:latin typeface="Georgia" panose="02040502050405020303" pitchFamily="18" charset="0"/>
                <a:ea typeface="Tahoma" panose="020B0604030504040204" pitchFamily="34" charset="0"/>
                <a:cs typeface="Tahoma" panose="020B0604030504040204" pitchFamily="34" charset="0"/>
              </a:rPr>
              <a:t>– </a:t>
            </a:r>
            <a:r>
              <a:rPr lang="fr-FR" sz="1400" b="1" dirty="0">
                <a:solidFill>
                  <a:srgbClr val="FFFF00"/>
                </a:solidFill>
                <a:latin typeface="Georgia" panose="02040502050405020303" pitchFamily="18" charset="0"/>
                <a:ea typeface="Tahoma" panose="020B0604030504040204" pitchFamily="34" charset="0"/>
                <a:cs typeface="Tahoma" panose="020B0604030504040204" pitchFamily="34" charset="0"/>
              </a:rPr>
              <a:t>Justice </a:t>
            </a:r>
            <a:r>
              <a:rPr lang="fr-FR" sz="1400" b="1" dirty="0">
                <a:latin typeface="Georgia" panose="02040502050405020303" pitchFamily="18" charset="0"/>
                <a:ea typeface="Tahoma" panose="020B0604030504040204" pitchFamily="34" charset="0"/>
                <a:cs typeface="Tahoma" panose="020B0604030504040204" pitchFamily="34" charset="0"/>
              </a:rPr>
              <a:t>– </a:t>
            </a:r>
            <a:r>
              <a:rPr lang="fr-FR" sz="1400" b="1" dirty="0">
                <a:solidFill>
                  <a:schemeClr val="accent6">
                    <a:lumMod val="50000"/>
                  </a:schemeClr>
                </a:solidFill>
                <a:latin typeface="Georgia" panose="02040502050405020303" pitchFamily="18" charset="0"/>
                <a:ea typeface="Tahoma" panose="020B0604030504040204" pitchFamily="34" charset="0"/>
                <a:cs typeface="Tahoma" panose="020B0604030504040204" pitchFamily="34" charset="0"/>
              </a:rPr>
              <a:t>Solidarité </a:t>
            </a:r>
          </a:p>
          <a:p>
            <a:pPr algn="ctr"/>
            <a:r>
              <a:rPr lang="fr-FR" sz="1400" b="1" dirty="0">
                <a:latin typeface="Georgia" panose="02040502050405020303" pitchFamily="18" charset="0"/>
                <a:ea typeface="Tahoma" panose="020B0604030504040204" pitchFamily="34" charset="0"/>
                <a:cs typeface="Tahoma" panose="020B0604030504040204" pitchFamily="34" charset="0"/>
              </a:rPr>
              <a:t>Greentransformation2050</a:t>
            </a:r>
          </a:p>
          <a:p>
            <a:pPr algn="ctr"/>
            <a:r>
              <a:rPr lang="fr-FR" sz="1400" b="1" dirty="0">
                <a:solidFill>
                  <a:schemeClr val="accent6">
                    <a:lumMod val="50000"/>
                  </a:schemeClr>
                </a:solidFill>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a:t>
            </a:r>
          </a:p>
          <a:p>
            <a:pPr algn="ctr"/>
            <a:r>
              <a:rPr lang="en-US" sz="1400" b="1" dirty="0">
                <a:latin typeface="Georgia" panose="02040502050405020303" pitchFamily="18" charset="0"/>
                <a:ea typeface="Tahoma" panose="020B0604030504040204" pitchFamily="34" charset="0"/>
                <a:cs typeface="Tahoma" panose="020B0604030504040204" pitchFamily="34" charset="0"/>
              </a:rPr>
              <a:t>"Role of Indigenous People and Local Communities, in Protected &amp; Conservation Areas (IPLC, in P&amp;CA)  management and Biodiversity Conservation ." </a:t>
            </a:r>
            <a:endParaRPr lang="fr-FR" sz="1400" b="1" dirty="0">
              <a:latin typeface="Georgia" panose="02040502050405020303" pitchFamily="18"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D5AB0734-D816-4787-8F9B-44E61EDFD9E5}"/>
              </a:ext>
            </a:extLst>
          </p:cNvPr>
          <p:cNvSpPr/>
          <p:nvPr/>
        </p:nvSpPr>
        <p:spPr>
          <a:xfrm>
            <a:off x="41531" y="2280443"/>
            <a:ext cx="4252174" cy="4540711"/>
          </a:xfrm>
          <a:prstGeom prst="rect">
            <a:avLst/>
          </a:prstGeom>
          <a:solidFill>
            <a:schemeClr val="accent6">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Mieux connaître ensemble pour mieux gérer ensemble! Comment contribuer à la gestion durable des ressources naturelles du Parc National du Haut Niger à travers une meilleure implication des communautés locales. (029-PCA-GOV or 242)</a:t>
            </a:r>
            <a:endParaRPr lang="fr-FR" b="1" dirty="0">
              <a:solidFill>
                <a:schemeClr val="tx1"/>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endParaRPr>
          </a:p>
        </p:txBody>
      </p:sp>
      <p:pic>
        <p:nvPicPr>
          <p:cNvPr id="6" name="Image 5" descr="Logo OGuiPar">
            <a:extLst>
              <a:ext uri="{FF2B5EF4-FFF2-40B4-BE49-F238E27FC236}">
                <a16:creationId xmlns:a16="http://schemas.microsoft.com/office/drawing/2014/main" id="{A8B47609-7F4E-4751-BEC2-709F22AB911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1009" y="117183"/>
            <a:ext cx="1351656" cy="925644"/>
          </a:xfrm>
          <a:prstGeom prst="rect">
            <a:avLst/>
          </a:prstGeom>
          <a:noFill/>
          <a:ln>
            <a:noFill/>
          </a:ln>
          <a:effectLst/>
        </p:spPr>
      </p:pic>
      <p:sp>
        <p:nvSpPr>
          <p:cNvPr id="7" name="ZoneTexte 6">
            <a:extLst>
              <a:ext uri="{FF2B5EF4-FFF2-40B4-BE49-F238E27FC236}">
                <a16:creationId xmlns:a16="http://schemas.microsoft.com/office/drawing/2014/main" id="{5C1A9835-E52B-4B4D-9B24-9A86DC6EE829}"/>
              </a:ext>
            </a:extLst>
          </p:cNvPr>
          <p:cNvSpPr txBox="1"/>
          <p:nvPr/>
        </p:nvSpPr>
        <p:spPr>
          <a:xfrm>
            <a:off x="10868490" y="1042411"/>
            <a:ext cx="1204174" cy="338554"/>
          </a:xfrm>
          <a:prstGeom prst="rect">
            <a:avLst/>
          </a:prstGeom>
          <a:noFill/>
        </p:spPr>
        <p:txBody>
          <a:bodyPr wrap="square" rtlCol="0">
            <a:spAutoFit/>
          </a:bodyPr>
          <a:lstStyle/>
          <a:p>
            <a:pPr algn="ctr"/>
            <a:r>
              <a:rPr lang="fr-FR" sz="1600" b="1" dirty="0"/>
              <a:t>OGPRF</a:t>
            </a:r>
          </a:p>
        </p:txBody>
      </p:sp>
      <p:sp>
        <p:nvSpPr>
          <p:cNvPr id="10" name="ZoneTexte 9">
            <a:extLst>
              <a:ext uri="{FF2B5EF4-FFF2-40B4-BE49-F238E27FC236}">
                <a16:creationId xmlns:a16="http://schemas.microsoft.com/office/drawing/2014/main" id="{EF687229-E41B-4E73-8C71-911FA2E29F42}"/>
              </a:ext>
            </a:extLst>
          </p:cNvPr>
          <p:cNvSpPr txBox="1"/>
          <p:nvPr/>
        </p:nvSpPr>
        <p:spPr>
          <a:xfrm>
            <a:off x="-35861" y="-27384"/>
            <a:ext cx="2533168" cy="861774"/>
          </a:xfrm>
          <a:prstGeom prst="rect">
            <a:avLst/>
          </a:prstGeom>
          <a:noFill/>
        </p:spPr>
        <p:txBody>
          <a:bodyPr wrap="square">
            <a:spAutoFit/>
          </a:bodyPr>
          <a:lstStyle/>
          <a:p>
            <a:pPr algn="just"/>
            <a:r>
              <a:rPr lang="fr-FR" sz="1000" i="0" u="none" strike="noStrike" baseline="0" dirty="0">
                <a:solidFill>
                  <a:schemeClr val="bg1"/>
                </a:solidFill>
                <a:latin typeface="Georgia" panose="02040502050405020303" pitchFamily="18" charset="0"/>
              </a:rPr>
              <a:t>« La régénération des écosystèmes forestiers dans le Parc </a:t>
            </a:r>
            <a:r>
              <a:rPr lang="fr-FR" sz="1000" dirty="0">
                <a:solidFill>
                  <a:schemeClr val="bg1"/>
                </a:solidFill>
                <a:latin typeface="Georgia" panose="02040502050405020303" pitchFamily="18" charset="0"/>
              </a:rPr>
              <a:t>N</a:t>
            </a:r>
            <a:r>
              <a:rPr lang="fr-FR" sz="1000" i="0" u="none" strike="noStrike" baseline="0" dirty="0">
                <a:solidFill>
                  <a:schemeClr val="bg1"/>
                </a:solidFill>
                <a:latin typeface="Georgia" panose="02040502050405020303" pitchFamily="18" charset="0"/>
              </a:rPr>
              <a:t>ational du Moyen-Bafing entraînera une amélioration de la productivité de l’environnement …</a:t>
            </a:r>
            <a:endParaRPr lang="fr-FR" sz="1000" dirty="0">
              <a:solidFill>
                <a:schemeClr val="bg1"/>
              </a:solidFill>
              <a:latin typeface="Georgia" panose="02040502050405020303" pitchFamily="18" charset="0"/>
            </a:endParaRPr>
          </a:p>
        </p:txBody>
      </p:sp>
      <p:sp>
        <p:nvSpPr>
          <p:cNvPr id="12" name="ZoneTexte 11">
            <a:extLst>
              <a:ext uri="{FF2B5EF4-FFF2-40B4-BE49-F238E27FC236}">
                <a16:creationId xmlns:a16="http://schemas.microsoft.com/office/drawing/2014/main" id="{D7ABA54B-E65F-4796-A5B6-1CFE03F23466}"/>
              </a:ext>
            </a:extLst>
          </p:cNvPr>
          <p:cNvSpPr txBox="1"/>
          <p:nvPr/>
        </p:nvSpPr>
        <p:spPr>
          <a:xfrm>
            <a:off x="5419221" y="6318031"/>
            <a:ext cx="6150990" cy="276999"/>
          </a:xfrm>
          <a:prstGeom prst="rect">
            <a:avLst/>
          </a:prstGeom>
          <a:noFill/>
        </p:spPr>
        <p:txBody>
          <a:bodyPr wrap="square">
            <a:spAutoFit/>
          </a:bodyPr>
          <a:lstStyle/>
          <a:p>
            <a:pPr algn="ctr"/>
            <a:r>
              <a:rPr lang="fr-FR" sz="1200" dirty="0">
                <a:latin typeface="Georgia" panose="02040502050405020303" pitchFamily="18" charset="0"/>
                <a:ea typeface="Tahoma" panose="020B0604030504040204" pitchFamily="34" charset="0"/>
                <a:cs typeface="Tahoma" panose="020B0604030504040204" pitchFamily="34" charset="0"/>
              </a:rPr>
              <a:t>Kigali, le 22 Juillet 2022, Salle de </a:t>
            </a:r>
          </a:p>
        </p:txBody>
      </p:sp>
      <p:sp>
        <p:nvSpPr>
          <p:cNvPr id="11" name="Rectangle 10">
            <a:extLst>
              <a:ext uri="{FF2B5EF4-FFF2-40B4-BE49-F238E27FC236}">
                <a16:creationId xmlns:a16="http://schemas.microsoft.com/office/drawing/2014/main" id="{729D3A16-15B6-49FF-8325-95B05662AE91}"/>
              </a:ext>
            </a:extLst>
          </p:cNvPr>
          <p:cNvSpPr/>
          <p:nvPr/>
        </p:nvSpPr>
        <p:spPr>
          <a:xfrm>
            <a:off x="1453913" y="1682786"/>
            <a:ext cx="9187586" cy="584775"/>
          </a:xfrm>
          <a:prstGeom prst="rect">
            <a:avLst/>
          </a:prstGeom>
        </p:spPr>
        <p:txBody>
          <a:bodyPr wrap="square">
            <a:spAutoFit/>
          </a:bodyPr>
          <a:lstStyle/>
          <a:p>
            <a:pPr algn="ctr"/>
            <a:r>
              <a:rPr lang="fr-FR" sz="1600" b="1" dirty="0">
                <a:solidFill>
                  <a:srgbClr val="202020"/>
                </a:solidFill>
                <a:latin typeface="Georgia" panose="02040502050405020303" pitchFamily="18" charset="0"/>
              </a:rPr>
              <a:t>LE CONGRÈS DE L’UNION INTERNATIONAL POUR LA CONSERVATION DE LA NATURE (UICN) SUR LES AIRES PROTÉGÉES EN AFRIQUE (APAC) </a:t>
            </a:r>
            <a:endParaRPr lang="fr-FR" sz="1600" dirty="0">
              <a:latin typeface="Georgia" panose="02040502050405020303" pitchFamily="18" charset="0"/>
            </a:endParaRPr>
          </a:p>
        </p:txBody>
      </p:sp>
      <p:sp>
        <p:nvSpPr>
          <p:cNvPr id="13" name="Rectangle 12">
            <a:extLst>
              <a:ext uri="{FF2B5EF4-FFF2-40B4-BE49-F238E27FC236}">
                <a16:creationId xmlns:a16="http://schemas.microsoft.com/office/drawing/2014/main" id="{ED7698B0-6C55-44EB-8E7B-EAB8603D4EAC}"/>
              </a:ext>
            </a:extLst>
          </p:cNvPr>
          <p:cNvSpPr/>
          <p:nvPr/>
        </p:nvSpPr>
        <p:spPr>
          <a:xfrm>
            <a:off x="5557240" y="5855468"/>
            <a:ext cx="6096000" cy="369332"/>
          </a:xfrm>
          <a:prstGeom prst="rect">
            <a:avLst/>
          </a:prstGeom>
        </p:spPr>
        <p:txBody>
          <a:bodyPr>
            <a:spAutoFit/>
          </a:bodyPr>
          <a:lstStyle/>
          <a:p>
            <a:r>
              <a:rPr lang="en-US" dirty="0">
                <a:solidFill>
                  <a:srgbClr val="000000"/>
                </a:solidFill>
                <a:latin typeface="Arial Narrow" panose="020B0606020202030204" pitchFamily="34" charset="0"/>
              </a:rPr>
              <a:t> </a:t>
            </a:r>
            <a:endParaRPr lang="fr-FR" dirty="0"/>
          </a:p>
        </p:txBody>
      </p:sp>
      <p:pic>
        <p:nvPicPr>
          <p:cNvPr id="14" name="Picture 12371">
            <a:extLst>
              <a:ext uri="{FF2B5EF4-FFF2-40B4-BE49-F238E27FC236}">
                <a16:creationId xmlns:a16="http://schemas.microsoft.com/office/drawing/2014/main" id="{C10A5E5C-D4E2-4ACF-AE98-E6C946A44B8D}"/>
              </a:ext>
            </a:extLst>
          </p:cNvPr>
          <p:cNvPicPr/>
          <p:nvPr/>
        </p:nvPicPr>
        <p:blipFill>
          <a:blip r:embed="rId3"/>
          <a:stretch>
            <a:fillRect/>
          </a:stretch>
        </p:blipFill>
        <p:spPr>
          <a:xfrm>
            <a:off x="4333461" y="2195803"/>
            <a:ext cx="7319779" cy="3871733"/>
          </a:xfrm>
          <a:prstGeom prst="rect">
            <a:avLst/>
          </a:prstGeom>
        </p:spPr>
      </p:pic>
      <p:pic>
        <p:nvPicPr>
          <p:cNvPr id="15" name="Image 14">
            <a:extLst>
              <a:ext uri="{FF2B5EF4-FFF2-40B4-BE49-F238E27FC236}">
                <a16:creationId xmlns:a16="http://schemas.microsoft.com/office/drawing/2014/main" id="{4639CFC8-9F14-4BD1-B05D-C2FDFE3B023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1287" y="54342"/>
            <a:ext cx="1599617" cy="988485"/>
          </a:xfrm>
          <a:prstGeom prst="rect">
            <a:avLst/>
          </a:prstGeom>
        </p:spPr>
      </p:pic>
      <p:pic>
        <p:nvPicPr>
          <p:cNvPr id="16" name="Picture 13">
            <a:extLst>
              <a:ext uri="{FF2B5EF4-FFF2-40B4-BE49-F238E27FC236}">
                <a16:creationId xmlns:a16="http://schemas.microsoft.com/office/drawing/2014/main" id="{E7832652-EBE2-4D69-A377-614DAE0F476C}"/>
              </a:ext>
            </a:extLst>
          </p:cNvPr>
          <p:cNvPicPr/>
          <p:nvPr/>
        </p:nvPicPr>
        <p:blipFill>
          <a:blip r:embed="rId5"/>
          <a:stretch>
            <a:fillRect/>
          </a:stretch>
        </p:blipFill>
        <p:spPr>
          <a:xfrm>
            <a:off x="8926643" y="117183"/>
            <a:ext cx="1467304" cy="861774"/>
          </a:xfrm>
          <a:prstGeom prst="rect">
            <a:avLst/>
          </a:prstGeom>
        </p:spPr>
      </p:pic>
      <p:pic>
        <p:nvPicPr>
          <p:cNvPr id="17" name="Picture 11">
            <a:extLst>
              <a:ext uri="{FF2B5EF4-FFF2-40B4-BE49-F238E27FC236}">
                <a16:creationId xmlns:a16="http://schemas.microsoft.com/office/drawing/2014/main" id="{365BA36F-091E-430B-B9AE-ADF110276CC0}"/>
              </a:ext>
            </a:extLst>
          </p:cNvPr>
          <p:cNvPicPr/>
          <p:nvPr/>
        </p:nvPicPr>
        <p:blipFill>
          <a:blip r:embed="rId6"/>
          <a:stretch>
            <a:fillRect/>
          </a:stretch>
        </p:blipFill>
        <p:spPr>
          <a:xfrm>
            <a:off x="1841023" y="156940"/>
            <a:ext cx="1591292" cy="730088"/>
          </a:xfrm>
          <a:prstGeom prst="rect">
            <a:avLst/>
          </a:prstGeom>
        </p:spPr>
      </p:pic>
    </p:spTree>
    <p:extLst>
      <p:ext uri="{BB962C8B-B14F-4D97-AF65-F5344CB8AC3E}">
        <p14:creationId xmlns:p14="http://schemas.microsoft.com/office/powerpoint/2010/main" val="11690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291F912-D09E-420D-9171-F4C78B6D84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1287" y="54342"/>
            <a:ext cx="1599617" cy="988485"/>
          </a:xfrm>
          <a:prstGeom prst="rect">
            <a:avLst/>
          </a:prstGeom>
        </p:spPr>
      </p:pic>
      <p:pic>
        <p:nvPicPr>
          <p:cNvPr id="18" name="Image 17" descr="Logo OGuiPar">
            <a:extLst>
              <a:ext uri="{FF2B5EF4-FFF2-40B4-BE49-F238E27FC236}">
                <a16:creationId xmlns:a16="http://schemas.microsoft.com/office/drawing/2014/main" id="{BAB5FDB1-3FF6-4F26-8766-B696BB2989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009" y="117183"/>
            <a:ext cx="1351656" cy="925644"/>
          </a:xfrm>
          <a:prstGeom prst="rect">
            <a:avLst/>
          </a:prstGeom>
          <a:noFill/>
          <a:ln>
            <a:noFill/>
          </a:ln>
          <a:effectLst/>
        </p:spPr>
      </p:pic>
      <p:sp>
        <p:nvSpPr>
          <p:cNvPr id="19" name="ZoneTexte 18">
            <a:extLst>
              <a:ext uri="{FF2B5EF4-FFF2-40B4-BE49-F238E27FC236}">
                <a16:creationId xmlns:a16="http://schemas.microsoft.com/office/drawing/2014/main" id="{7418B742-CB34-4AFA-A164-B1BA6EE42335}"/>
              </a:ext>
            </a:extLst>
          </p:cNvPr>
          <p:cNvSpPr txBox="1"/>
          <p:nvPr/>
        </p:nvSpPr>
        <p:spPr>
          <a:xfrm>
            <a:off x="10868490" y="1042411"/>
            <a:ext cx="1204174" cy="338554"/>
          </a:xfrm>
          <a:prstGeom prst="rect">
            <a:avLst/>
          </a:prstGeom>
          <a:noFill/>
        </p:spPr>
        <p:txBody>
          <a:bodyPr wrap="square" rtlCol="0">
            <a:spAutoFit/>
          </a:bodyPr>
          <a:lstStyle/>
          <a:p>
            <a:pPr algn="ctr"/>
            <a:r>
              <a:rPr lang="fr-FR" sz="1600" b="1" dirty="0"/>
              <a:t>OGPRF</a:t>
            </a:r>
          </a:p>
        </p:txBody>
      </p:sp>
      <p:sp>
        <p:nvSpPr>
          <p:cNvPr id="14" name="Rectangle 13">
            <a:extLst>
              <a:ext uri="{FF2B5EF4-FFF2-40B4-BE49-F238E27FC236}">
                <a16:creationId xmlns:a16="http://schemas.microsoft.com/office/drawing/2014/main" id="{12D89F2D-0953-4AEB-BD3E-0E94292EDF9D}"/>
              </a:ext>
            </a:extLst>
          </p:cNvPr>
          <p:cNvSpPr/>
          <p:nvPr/>
        </p:nvSpPr>
        <p:spPr>
          <a:xfrm>
            <a:off x="2980678" y="74295"/>
            <a:ext cx="6440556" cy="400110"/>
          </a:xfrm>
          <a:prstGeom prst="rect">
            <a:avLst/>
          </a:prstGeom>
        </p:spPr>
        <p:txBody>
          <a:bodyPr wrap="square">
            <a:spAutoFit/>
          </a:bodyPr>
          <a:lstStyle/>
          <a:p>
            <a:pPr algn="ctr"/>
            <a:r>
              <a:rPr lang="fr-FR" sz="2000" b="1" dirty="0">
                <a:latin typeface="Georgia" panose="02040502050405020303" pitchFamily="18" charset="0"/>
                <a:cs typeface="Times New Roman" panose="02020603050405020304" pitchFamily="18" charset="0"/>
              </a:rPr>
              <a:t>Qui sommes-nous???</a:t>
            </a:r>
          </a:p>
        </p:txBody>
      </p:sp>
      <p:pic>
        <p:nvPicPr>
          <p:cNvPr id="11" name="Image 10">
            <a:extLst>
              <a:ext uri="{FF2B5EF4-FFF2-40B4-BE49-F238E27FC236}">
                <a16:creationId xmlns:a16="http://schemas.microsoft.com/office/drawing/2014/main" id="{0939DD01-A164-4851-B8B6-2E2734AE7096}"/>
              </a:ext>
            </a:extLst>
          </p:cNvPr>
          <p:cNvPicPr/>
          <p:nvPr/>
        </p:nvPicPr>
        <p:blipFill>
          <a:blip r:embed="rId4"/>
          <a:stretch>
            <a:fillRect/>
          </a:stretch>
        </p:blipFill>
        <p:spPr>
          <a:xfrm>
            <a:off x="8104910" y="1380964"/>
            <a:ext cx="4057232" cy="2733835"/>
          </a:xfrm>
          <a:prstGeom prst="rect">
            <a:avLst/>
          </a:prstGeom>
        </p:spPr>
      </p:pic>
      <p:pic>
        <p:nvPicPr>
          <p:cNvPr id="12" name="Image 11">
            <a:extLst>
              <a:ext uri="{FF2B5EF4-FFF2-40B4-BE49-F238E27FC236}">
                <a16:creationId xmlns:a16="http://schemas.microsoft.com/office/drawing/2014/main" id="{038747EF-D149-469F-B6C6-7D692F6954B5}"/>
              </a:ext>
            </a:extLst>
          </p:cNvPr>
          <p:cNvPicPr/>
          <p:nvPr/>
        </p:nvPicPr>
        <p:blipFill>
          <a:blip r:embed="rId5"/>
          <a:stretch>
            <a:fillRect/>
          </a:stretch>
        </p:blipFill>
        <p:spPr>
          <a:xfrm>
            <a:off x="29858" y="3917315"/>
            <a:ext cx="2205355" cy="2940685"/>
          </a:xfrm>
          <a:prstGeom prst="rect">
            <a:avLst/>
          </a:prstGeom>
        </p:spPr>
      </p:pic>
      <p:sp>
        <p:nvSpPr>
          <p:cNvPr id="4" name="Rectangle 3">
            <a:extLst>
              <a:ext uri="{FF2B5EF4-FFF2-40B4-BE49-F238E27FC236}">
                <a16:creationId xmlns:a16="http://schemas.microsoft.com/office/drawing/2014/main" id="{1572013C-A2CF-436D-83B7-8142B96DFBD3}"/>
              </a:ext>
            </a:extLst>
          </p:cNvPr>
          <p:cNvSpPr/>
          <p:nvPr/>
        </p:nvSpPr>
        <p:spPr>
          <a:xfrm>
            <a:off x="195219" y="1017680"/>
            <a:ext cx="7909690" cy="1646156"/>
          </a:xfrm>
          <a:prstGeom prst="rect">
            <a:avLst/>
          </a:prstGeom>
        </p:spPr>
        <p:txBody>
          <a:bodyPr wrap="square">
            <a:spAutoFit/>
          </a:bodyPr>
          <a:lstStyle/>
          <a:p>
            <a:pPr marL="285750" indent="-285750" algn="just" fontAlgn="base">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Notre mission est de faire la promotion des bonnes pratiques de gestion environnementale au sein des communautés. Aussi, d’accompagner une transition verte et résiliente en Guinée vers 2050 tout en mettant un accent sur l’écocitoyenneté, la conservation, l’intégrité et la diversité environnementale. L’objectif ultime est de promouvoir l’équité intergénérationnelle, la gestion rationnelle des ressources naturelles en adéquation avec les objectifs de développent durables et les obligations internationales.</a:t>
            </a:r>
          </a:p>
        </p:txBody>
      </p:sp>
      <p:sp>
        <p:nvSpPr>
          <p:cNvPr id="5" name="Rectangle 4">
            <a:extLst>
              <a:ext uri="{FF2B5EF4-FFF2-40B4-BE49-F238E27FC236}">
                <a16:creationId xmlns:a16="http://schemas.microsoft.com/office/drawing/2014/main" id="{2EA4EB11-D6FB-4037-AD1C-16E103E74476}"/>
              </a:ext>
            </a:extLst>
          </p:cNvPr>
          <p:cNvSpPr/>
          <p:nvPr/>
        </p:nvSpPr>
        <p:spPr>
          <a:xfrm>
            <a:off x="195218" y="2846293"/>
            <a:ext cx="7784999" cy="525978"/>
          </a:xfrm>
          <a:prstGeom prst="rect">
            <a:avLst/>
          </a:prstGeom>
        </p:spPr>
        <p:txBody>
          <a:bodyPr wrap="square">
            <a:spAutoFit/>
          </a:bodyPr>
          <a:lstStyle/>
          <a:p>
            <a:pPr marL="285750" indent="-285750" algn="just"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Vision: « Vers une transformation des ressources naturelles compatibles avec l’environnement, économiquement viable et socialement équitable »</a:t>
            </a:r>
          </a:p>
        </p:txBody>
      </p:sp>
      <p:sp>
        <p:nvSpPr>
          <p:cNvPr id="6" name="Rectangle 5">
            <a:extLst>
              <a:ext uri="{FF2B5EF4-FFF2-40B4-BE49-F238E27FC236}">
                <a16:creationId xmlns:a16="http://schemas.microsoft.com/office/drawing/2014/main" id="{D922DC2E-A70D-4018-902E-9BE45AB82322}"/>
              </a:ext>
            </a:extLst>
          </p:cNvPr>
          <p:cNvSpPr/>
          <p:nvPr/>
        </p:nvSpPr>
        <p:spPr>
          <a:xfrm>
            <a:off x="2055104" y="3596570"/>
            <a:ext cx="5925113" cy="1198085"/>
          </a:xfrm>
          <a:prstGeom prst="rect">
            <a:avLst/>
          </a:prstGeom>
        </p:spPr>
        <p:txBody>
          <a:bodyPr wrap="square">
            <a:spAutoFit/>
          </a:bodyPr>
          <a:lstStyle/>
          <a:p>
            <a:pPr marL="285750" indent="-285750" algn="just" fontAlgn="base">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Objectif Global: « Promouvoir un changement de paradigme sociétal pour le développement économique durable tout en préservant l’intégrité des ressources naturelles et celle de la diversité environnementale en Guinée » </a:t>
            </a:r>
          </a:p>
        </p:txBody>
      </p:sp>
      <p:sp>
        <p:nvSpPr>
          <p:cNvPr id="7" name="Rectangle 6">
            <a:extLst>
              <a:ext uri="{FF2B5EF4-FFF2-40B4-BE49-F238E27FC236}">
                <a16:creationId xmlns:a16="http://schemas.microsoft.com/office/drawing/2014/main" id="{BBCDC473-6931-47BC-A19F-C178FA824671}"/>
              </a:ext>
            </a:extLst>
          </p:cNvPr>
          <p:cNvSpPr/>
          <p:nvPr/>
        </p:nvSpPr>
        <p:spPr>
          <a:xfrm>
            <a:off x="2771694" y="5015698"/>
            <a:ext cx="9062713" cy="1815882"/>
          </a:xfrm>
          <a:prstGeom prst="rect">
            <a:avLst/>
          </a:prstGeom>
        </p:spPr>
        <p:txBody>
          <a:bodyPr wrap="square">
            <a:spAutoFit/>
          </a:bodyPr>
          <a:lstStyle/>
          <a:p>
            <a:pPr marL="342900" lvl="0" indent="-342900" algn="just">
              <a:spcAft>
                <a:spcPts val="0"/>
              </a:spcAft>
              <a:buFont typeface="Wingdings" panose="05000000000000000000" pitchFamily="2" charset="2"/>
              <a:buChar char="q"/>
            </a:pPr>
            <a:r>
              <a:rPr lang="fr-FR" sz="1400" b="1" dirty="0">
                <a:solidFill>
                  <a:srgbClr val="0000E5"/>
                </a:solidFill>
                <a:latin typeface="Georgia" panose="02040502050405020303" pitchFamily="18" charset="0"/>
              </a:rPr>
              <a:t>Conservation de la biodiversité </a:t>
            </a:r>
          </a:p>
          <a:p>
            <a:pPr marL="342900" lvl="0" indent="-342900" algn="just">
              <a:spcAft>
                <a:spcPts val="0"/>
              </a:spcAft>
              <a:buFont typeface="Wingdings" panose="05000000000000000000" pitchFamily="2" charset="2"/>
              <a:buChar char="q"/>
            </a:pPr>
            <a:r>
              <a:rPr lang="fr-FR" sz="1400" b="1" dirty="0">
                <a:solidFill>
                  <a:srgbClr val="0000E5"/>
                </a:solidFill>
                <a:latin typeface="Georgia" panose="02040502050405020303" pitchFamily="18" charset="0"/>
              </a:rPr>
              <a:t>Economie : agroécologie, etc. </a:t>
            </a:r>
          </a:p>
          <a:p>
            <a:pPr marL="342900" lvl="0" indent="-342900" algn="just">
              <a:spcAft>
                <a:spcPts val="0"/>
              </a:spcAft>
              <a:buFont typeface="Wingdings" panose="05000000000000000000" pitchFamily="2" charset="2"/>
              <a:buChar char="q"/>
            </a:pPr>
            <a:r>
              <a:rPr lang="fr-FR" sz="1400" b="1" dirty="0">
                <a:solidFill>
                  <a:srgbClr val="0000E5"/>
                </a:solidFill>
                <a:latin typeface="Georgia" panose="02040502050405020303" pitchFamily="18" charset="0"/>
              </a:rPr>
              <a:t>Gouvernance des ressources naturelles, des aires protégées </a:t>
            </a:r>
          </a:p>
          <a:p>
            <a:pPr marL="342900" lvl="0" indent="-342900" algn="just">
              <a:spcAft>
                <a:spcPts val="0"/>
              </a:spcAft>
              <a:buFont typeface="Wingdings" panose="05000000000000000000" pitchFamily="2" charset="2"/>
              <a:buChar char="q"/>
            </a:pPr>
            <a:r>
              <a:rPr lang="fr-FR" sz="1400" b="1" dirty="0">
                <a:solidFill>
                  <a:srgbClr val="0000E5"/>
                </a:solidFill>
                <a:latin typeface="Georgia" panose="02040502050405020303" pitchFamily="18" charset="0"/>
              </a:rPr>
              <a:t>Changement climatique : Adaptation, Résilience nexus Vulnérabilité. Energie renouvelable.</a:t>
            </a:r>
          </a:p>
          <a:p>
            <a:pPr marL="342900" lvl="0" indent="-342900" algn="just">
              <a:spcAft>
                <a:spcPts val="0"/>
              </a:spcAft>
              <a:buFont typeface="Wingdings" panose="05000000000000000000" pitchFamily="2" charset="2"/>
              <a:buChar char="q"/>
            </a:pPr>
            <a:r>
              <a:rPr lang="fr-FR" sz="1400" b="1" dirty="0">
                <a:solidFill>
                  <a:srgbClr val="0000E5"/>
                </a:solidFill>
                <a:latin typeface="Georgia" panose="02040502050405020303" pitchFamily="18" charset="0"/>
              </a:rPr>
              <a:t>Gestion des déchets et la lutte contre la pollution.</a:t>
            </a:r>
          </a:p>
          <a:p>
            <a:pPr marL="342900" lvl="0" indent="-342900" algn="just">
              <a:spcAft>
                <a:spcPts val="0"/>
              </a:spcAft>
              <a:buFont typeface="Wingdings" panose="05000000000000000000" pitchFamily="2" charset="2"/>
              <a:buChar char="q"/>
            </a:pPr>
            <a:r>
              <a:rPr lang="fr-FR" sz="1400" b="1" dirty="0">
                <a:solidFill>
                  <a:srgbClr val="0000E5"/>
                </a:solidFill>
                <a:latin typeface="Georgia" panose="02040502050405020303" pitchFamily="18" charset="0"/>
              </a:rPr>
              <a:t>Mobilisation domestique et extérieure des ressources financières</a:t>
            </a:r>
          </a:p>
          <a:p>
            <a:pPr marL="342900" lvl="0" indent="-342900" algn="just">
              <a:spcAft>
                <a:spcPts val="1000"/>
              </a:spcAft>
              <a:buFont typeface="Wingdings" panose="05000000000000000000" pitchFamily="2" charset="2"/>
              <a:buChar char="q"/>
            </a:pPr>
            <a:r>
              <a:rPr lang="fr-FR" sz="1400" b="1" dirty="0">
                <a:solidFill>
                  <a:srgbClr val="0000E5"/>
                </a:solidFill>
                <a:latin typeface="Georgia" panose="02040502050405020303" pitchFamily="18" charset="0"/>
              </a:rPr>
              <a:t>Participation aux différentes Convention des Nations Unies sur la Biodiversité, les changements climatiques, la désertification et les Objectifs de Développement Durable. </a:t>
            </a:r>
          </a:p>
        </p:txBody>
      </p:sp>
    </p:spTree>
    <p:extLst>
      <p:ext uri="{BB962C8B-B14F-4D97-AF65-F5344CB8AC3E}">
        <p14:creationId xmlns:p14="http://schemas.microsoft.com/office/powerpoint/2010/main" val="367097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9F5C54C3-6C77-440C-AB1A-D55F51E485F8}"/>
              </a:ext>
            </a:extLst>
          </p:cNvPr>
          <p:cNvSpPr/>
          <p:nvPr/>
        </p:nvSpPr>
        <p:spPr>
          <a:xfrm>
            <a:off x="1659119" y="0"/>
            <a:ext cx="8776354" cy="6857999"/>
          </a:xfrm>
          <a:prstGeom prst="ellipse">
            <a:avLst/>
          </a:prstGeom>
          <a:noFill/>
          <a:ln w="38100">
            <a:prstDash val="sysDash"/>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2371">
            <a:extLst>
              <a:ext uri="{FF2B5EF4-FFF2-40B4-BE49-F238E27FC236}">
                <a16:creationId xmlns:a16="http://schemas.microsoft.com/office/drawing/2014/main" id="{08FCAAF5-348B-4CDB-8CBF-A3D3F10DF60A}"/>
              </a:ext>
            </a:extLst>
          </p:cNvPr>
          <p:cNvPicPr/>
          <p:nvPr/>
        </p:nvPicPr>
        <p:blipFill>
          <a:blip r:embed="rId2"/>
          <a:stretch>
            <a:fillRect/>
          </a:stretch>
        </p:blipFill>
        <p:spPr>
          <a:xfrm>
            <a:off x="2504635" y="1582413"/>
            <a:ext cx="7319779" cy="3871733"/>
          </a:xfrm>
          <a:prstGeom prst="rect">
            <a:avLst/>
          </a:prstGeom>
        </p:spPr>
      </p:pic>
      <p:pic>
        <p:nvPicPr>
          <p:cNvPr id="19" name="Image 18">
            <a:extLst>
              <a:ext uri="{FF2B5EF4-FFF2-40B4-BE49-F238E27FC236}">
                <a16:creationId xmlns:a16="http://schemas.microsoft.com/office/drawing/2014/main" id="{BB70A568-5FE9-4A4A-A2D6-67F861AD7AB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1287" y="54342"/>
            <a:ext cx="1599617" cy="988485"/>
          </a:xfrm>
          <a:prstGeom prst="rect">
            <a:avLst/>
          </a:prstGeom>
        </p:spPr>
      </p:pic>
      <p:pic>
        <p:nvPicPr>
          <p:cNvPr id="20" name="Image 19" descr="Logo OGuiPar">
            <a:extLst>
              <a:ext uri="{FF2B5EF4-FFF2-40B4-BE49-F238E27FC236}">
                <a16:creationId xmlns:a16="http://schemas.microsoft.com/office/drawing/2014/main" id="{6B644ED6-23D9-49B9-9886-27B51DF93C6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1009" y="117183"/>
            <a:ext cx="1351656" cy="925644"/>
          </a:xfrm>
          <a:prstGeom prst="rect">
            <a:avLst/>
          </a:prstGeom>
          <a:noFill/>
          <a:ln>
            <a:noFill/>
          </a:ln>
          <a:effectLst/>
        </p:spPr>
      </p:pic>
      <p:sp>
        <p:nvSpPr>
          <p:cNvPr id="21" name="ZoneTexte 20">
            <a:extLst>
              <a:ext uri="{FF2B5EF4-FFF2-40B4-BE49-F238E27FC236}">
                <a16:creationId xmlns:a16="http://schemas.microsoft.com/office/drawing/2014/main" id="{41789606-10E4-4833-9623-47E88B661E9A}"/>
              </a:ext>
            </a:extLst>
          </p:cNvPr>
          <p:cNvSpPr txBox="1"/>
          <p:nvPr/>
        </p:nvSpPr>
        <p:spPr>
          <a:xfrm>
            <a:off x="10868490" y="1042411"/>
            <a:ext cx="1204174" cy="338554"/>
          </a:xfrm>
          <a:prstGeom prst="rect">
            <a:avLst/>
          </a:prstGeom>
          <a:noFill/>
        </p:spPr>
        <p:txBody>
          <a:bodyPr wrap="square" rtlCol="0">
            <a:spAutoFit/>
          </a:bodyPr>
          <a:lstStyle/>
          <a:p>
            <a:pPr algn="ctr"/>
            <a:r>
              <a:rPr lang="fr-FR" sz="1600" b="1" dirty="0"/>
              <a:t>OGPRF</a:t>
            </a:r>
          </a:p>
        </p:txBody>
      </p:sp>
      <p:sp>
        <p:nvSpPr>
          <p:cNvPr id="16" name="ZoneTexte 15">
            <a:extLst>
              <a:ext uri="{FF2B5EF4-FFF2-40B4-BE49-F238E27FC236}">
                <a16:creationId xmlns:a16="http://schemas.microsoft.com/office/drawing/2014/main" id="{D86958FA-7D87-4540-ABAF-68682B082407}"/>
              </a:ext>
            </a:extLst>
          </p:cNvPr>
          <p:cNvSpPr txBox="1"/>
          <p:nvPr/>
        </p:nvSpPr>
        <p:spPr>
          <a:xfrm>
            <a:off x="2113921" y="1051152"/>
            <a:ext cx="8208912" cy="120032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CI" sz="3600" b="1" dirty="0">
                <a:ln/>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MERCI POUR VOTRE </a:t>
            </a:r>
          </a:p>
          <a:p>
            <a:pPr algn="ctr"/>
            <a:r>
              <a:rPr lang="fr-CI" sz="3600" b="1" dirty="0">
                <a:ln/>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rPr>
              <a:t>AIMABLE ATTENTION</a:t>
            </a:r>
            <a:endParaRPr lang="fr-FR" sz="3600" b="1" dirty="0">
              <a:ln/>
              <a:effectLst>
                <a:outerShdw blurRad="38100" dist="38100" dir="2700000" algn="tl">
                  <a:srgbClr val="000000">
                    <a:alpha val="43137"/>
                  </a:srgbClr>
                </a:outerShdw>
              </a:effectLst>
              <a:latin typeface="Georgia" panose="02040502050405020303" pitchFamily="18" charset="0"/>
              <a:ea typeface="Tahoma" panose="020B0604030504040204" pitchFamily="34" charset="0"/>
              <a:cs typeface="Tahoma" panose="020B0604030504040204" pitchFamily="34" charset="0"/>
            </a:endParaRPr>
          </a:p>
        </p:txBody>
      </p:sp>
      <p:pic>
        <p:nvPicPr>
          <p:cNvPr id="22" name="Picture 11">
            <a:extLst>
              <a:ext uri="{FF2B5EF4-FFF2-40B4-BE49-F238E27FC236}">
                <a16:creationId xmlns:a16="http://schemas.microsoft.com/office/drawing/2014/main" id="{A67A8F3D-60F0-4071-9A8D-FC44F2B45AAD}"/>
              </a:ext>
            </a:extLst>
          </p:cNvPr>
          <p:cNvPicPr/>
          <p:nvPr/>
        </p:nvPicPr>
        <p:blipFill>
          <a:blip r:embed="rId5"/>
          <a:stretch>
            <a:fillRect/>
          </a:stretch>
        </p:blipFill>
        <p:spPr>
          <a:xfrm>
            <a:off x="2787496" y="5615525"/>
            <a:ext cx="1935845" cy="861774"/>
          </a:xfrm>
          <a:prstGeom prst="rect">
            <a:avLst/>
          </a:prstGeom>
        </p:spPr>
      </p:pic>
      <p:pic>
        <p:nvPicPr>
          <p:cNvPr id="23" name="Picture 13">
            <a:extLst>
              <a:ext uri="{FF2B5EF4-FFF2-40B4-BE49-F238E27FC236}">
                <a16:creationId xmlns:a16="http://schemas.microsoft.com/office/drawing/2014/main" id="{E67D8D82-8A7F-48E7-9F15-8CE260448348}"/>
              </a:ext>
            </a:extLst>
          </p:cNvPr>
          <p:cNvPicPr/>
          <p:nvPr/>
        </p:nvPicPr>
        <p:blipFill>
          <a:blip r:embed="rId6"/>
          <a:stretch>
            <a:fillRect/>
          </a:stretch>
        </p:blipFill>
        <p:spPr>
          <a:xfrm>
            <a:off x="7787563" y="5554520"/>
            <a:ext cx="1467304" cy="861774"/>
          </a:xfrm>
          <a:prstGeom prst="rect">
            <a:avLst/>
          </a:prstGeom>
        </p:spPr>
      </p:pic>
    </p:spTree>
    <p:extLst>
      <p:ext uri="{BB962C8B-B14F-4D97-AF65-F5344CB8AC3E}">
        <p14:creationId xmlns:p14="http://schemas.microsoft.com/office/powerpoint/2010/main" val="219043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èche : droite 31">
            <a:extLst>
              <a:ext uri="{FF2B5EF4-FFF2-40B4-BE49-F238E27FC236}">
                <a16:creationId xmlns:a16="http://schemas.microsoft.com/office/drawing/2014/main" id="{369B11F3-F675-49C9-BC05-B54571BAE793}"/>
              </a:ext>
            </a:extLst>
          </p:cNvPr>
          <p:cNvSpPr/>
          <p:nvPr/>
        </p:nvSpPr>
        <p:spPr>
          <a:xfrm>
            <a:off x="56561" y="2090745"/>
            <a:ext cx="12088758" cy="3400342"/>
          </a:xfrm>
          <a:prstGeom prst="rightArrow">
            <a:avLst>
              <a:gd name="adj1" fmla="val 68297"/>
              <a:gd name="adj2" fmla="val 50000"/>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ADA1F310-6CBD-4436-A531-3B3DCB77E0C7}"/>
              </a:ext>
            </a:extLst>
          </p:cNvPr>
          <p:cNvSpPr txBox="1"/>
          <p:nvPr/>
        </p:nvSpPr>
        <p:spPr>
          <a:xfrm>
            <a:off x="8908473" y="2928300"/>
            <a:ext cx="2903496" cy="1815882"/>
          </a:xfrm>
          <a:prstGeom prst="rect">
            <a:avLst/>
          </a:prstGeom>
          <a:noFill/>
        </p:spPr>
        <p:txBody>
          <a:bodyPr wrap="square" rtlCol="0">
            <a:spAutoFit/>
          </a:bodyPr>
          <a:lstStyle/>
          <a:p>
            <a:r>
              <a:rPr lang="fr-FR" sz="1600" b="1" i="1" dirty="0">
                <a:latin typeface="Georgia" panose="02040502050405020303" pitchFamily="18" charset="0"/>
              </a:rPr>
              <a:t>Contribuer à la gestion durable des ressources naturelles du Parc National du Haut Niger à travers une meilleure participation des communautés locales.</a:t>
            </a:r>
          </a:p>
        </p:txBody>
      </p:sp>
      <p:sp>
        <p:nvSpPr>
          <p:cNvPr id="33" name="ZoneTexte 32">
            <a:extLst>
              <a:ext uri="{FF2B5EF4-FFF2-40B4-BE49-F238E27FC236}">
                <a16:creationId xmlns:a16="http://schemas.microsoft.com/office/drawing/2014/main" id="{EB25DD47-797F-4593-A686-11B0A11E01CA}"/>
              </a:ext>
            </a:extLst>
          </p:cNvPr>
          <p:cNvSpPr txBox="1"/>
          <p:nvPr/>
        </p:nvSpPr>
        <p:spPr>
          <a:xfrm rot="16200000">
            <a:off x="-1072691" y="3468833"/>
            <a:ext cx="2927782" cy="707886"/>
          </a:xfrm>
          <a:prstGeom prst="rect">
            <a:avLst/>
          </a:prstGeom>
          <a:solidFill>
            <a:schemeClr val="bg1">
              <a:lumMod val="75000"/>
            </a:schemeClr>
          </a:solidFill>
        </p:spPr>
        <p:txBody>
          <a:bodyPr wrap="square" rtlCol="0">
            <a:spAutoFit/>
          </a:bodyPr>
          <a:lstStyle/>
          <a:p>
            <a:pPr algn="ctr"/>
            <a:r>
              <a:rPr lang="fr-FR" sz="2000" b="1" i="1" dirty="0">
                <a:latin typeface="Georgia" panose="02040502050405020303" pitchFamily="18" charset="0"/>
              </a:rPr>
              <a:t>Zone d’Intervention </a:t>
            </a:r>
          </a:p>
          <a:p>
            <a:pPr algn="ctr"/>
            <a:r>
              <a:rPr lang="fr-FR" sz="2000" b="1" i="1" dirty="0">
                <a:latin typeface="Georgia" panose="02040502050405020303" pitchFamily="18" charset="0"/>
              </a:rPr>
              <a:t>Au PNHN:</a:t>
            </a:r>
          </a:p>
        </p:txBody>
      </p:sp>
      <p:pic>
        <p:nvPicPr>
          <p:cNvPr id="34" name="Image 33">
            <a:extLst>
              <a:ext uri="{FF2B5EF4-FFF2-40B4-BE49-F238E27FC236}">
                <a16:creationId xmlns:a16="http://schemas.microsoft.com/office/drawing/2014/main" id="{665D5588-6A9E-454E-82DE-C257C8F3644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1287" y="54342"/>
            <a:ext cx="1599617" cy="988485"/>
          </a:xfrm>
          <a:prstGeom prst="rect">
            <a:avLst/>
          </a:prstGeom>
        </p:spPr>
      </p:pic>
      <p:pic>
        <p:nvPicPr>
          <p:cNvPr id="35" name="Image 34" descr="Logo OGuiPar">
            <a:extLst>
              <a:ext uri="{FF2B5EF4-FFF2-40B4-BE49-F238E27FC236}">
                <a16:creationId xmlns:a16="http://schemas.microsoft.com/office/drawing/2014/main" id="{A89293D6-85ED-49A9-AC4B-B5B41C3976E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009" y="117183"/>
            <a:ext cx="1351656" cy="925644"/>
          </a:xfrm>
          <a:prstGeom prst="rect">
            <a:avLst/>
          </a:prstGeom>
          <a:noFill/>
          <a:ln>
            <a:noFill/>
          </a:ln>
          <a:effectLst/>
        </p:spPr>
      </p:pic>
      <p:sp>
        <p:nvSpPr>
          <p:cNvPr id="36" name="ZoneTexte 35">
            <a:extLst>
              <a:ext uri="{FF2B5EF4-FFF2-40B4-BE49-F238E27FC236}">
                <a16:creationId xmlns:a16="http://schemas.microsoft.com/office/drawing/2014/main" id="{65AB391A-8AD5-440D-A8A8-1846D9BEA839}"/>
              </a:ext>
            </a:extLst>
          </p:cNvPr>
          <p:cNvSpPr txBox="1"/>
          <p:nvPr/>
        </p:nvSpPr>
        <p:spPr>
          <a:xfrm>
            <a:off x="10868490" y="1042411"/>
            <a:ext cx="1204174" cy="338554"/>
          </a:xfrm>
          <a:prstGeom prst="rect">
            <a:avLst/>
          </a:prstGeom>
          <a:noFill/>
        </p:spPr>
        <p:txBody>
          <a:bodyPr wrap="square" rtlCol="0">
            <a:spAutoFit/>
          </a:bodyPr>
          <a:lstStyle/>
          <a:p>
            <a:pPr algn="ctr"/>
            <a:r>
              <a:rPr lang="fr-FR" sz="1600" b="1" dirty="0"/>
              <a:t>OGPRF</a:t>
            </a:r>
          </a:p>
        </p:txBody>
      </p:sp>
      <p:pic>
        <p:nvPicPr>
          <p:cNvPr id="37" name="Image 36">
            <a:extLst>
              <a:ext uri="{FF2B5EF4-FFF2-40B4-BE49-F238E27FC236}">
                <a16:creationId xmlns:a16="http://schemas.microsoft.com/office/drawing/2014/main" id="{E82308A8-F7A3-4B92-B438-A0196AA012AA}"/>
              </a:ext>
            </a:extLst>
          </p:cNvPr>
          <p:cNvPicPr/>
          <p:nvPr/>
        </p:nvPicPr>
        <p:blipFill>
          <a:blip r:embed="rId4"/>
          <a:stretch>
            <a:fillRect/>
          </a:stretch>
        </p:blipFill>
        <p:spPr>
          <a:xfrm>
            <a:off x="745143" y="2848959"/>
            <a:ext cx="5663459" cy="2927782"/>
          </a:xfrm>
          <a:prstGeom prst="rect">
            <a:avLst/>
          </a:prstGeom>
        </p:spPr>
      </p:pic>
      <p:sp>
        <p:nvSpPr>
          <p:cNvPr id="2" name="Rectangle 1">
            <a:extLst>
              <a:ext uri="{FF2B5EF4-FFF2-40B4-BE49-F238E27FC236}">
                <a16:creationId xmlns:a16="http://schemas.microsoft.com/office/drawing/2014/main" id="{5EB798AA-1E83-4A43-B595-385E56939520}"/>
              </a:ext>
            </a:extLst>
          </p:cNvPr>
          <p:cNvSpPr/>
          <p:nvPr/>
        </p:nvSpPr>
        <p:spPr>
          <a:xfrm>
            <a:off x="2186610" y="268000"/>
            <a:ext cx="7752520" cy="707886"/>
          </a:xfrm>
          <a:prstGeom prst="rect">
            <a:avLst/>
          </a:prstGeom>
        </p:spPr>
        <p:txBody>
          <a:bodyPr wrap="square">
            <a:spAutoFit/>
          </a:bodyPr>
          <a:lstStyle/>
          <a:p>
            <a:pPr algn="ctr"/>
            <a:r>
              <a:rPr lang="fr-FR" sz="2000" b="1" dirty="0">
                <a:latin typeface="Georgia" panose="02040502050405020303" pitchFamily="18" charset="0"/>
                <a:ea typeface="Calibri" panose="020F0502020204030204" pitchFamily="34" charset="0"/>
                <a:cs typeface="Times New Roman" panose="02020603050405020304" pitchFamily="18" charset="0"/>
              </a:rPr>
              <a:t>Projet de « </a:t>
            </a:r>
            <a:r>
              <a:rPr lang="fr-FR" sz="2000" b="1" i="1" dirty="0">
                <a:latin typeface="Georgia" panose="02040502050405020303" pitchFamily="18" charset="0"/>
                <a:ea typeface="Calibri" panose="020F0502020204030204" pitchFamily="34" charset="0"/>
                <a:cs typeface="Times New Roman" panose="02020603050405020304" pitchFamily="18" charset="0"/>
              </a:rPr>
              <a:t>Gestion Participative de la Biodiversité du Parc National du Haut Niger</a:t>
            </a:r>
            <a:r>
              <a:rPr lang="fr-FR" sz="2000" b="1" dirty="0">
                <a:latin typeface="Georgia" panose="02040502050405020303" pitchFamily="18" charset="0"/>
                <a:ea typeface="Calibri" panose="020F0502020204030204" pitchFamily="34" charset="0"/>
                <a:cs typeface="Times New Roman" panose="02020603050405020304" pitchFamily="18" charset="0"/>
              </a:rPr>
              <a:t> » PPI5_UICN_FFEM.</a:t>
            </a:r>
            <a:endParaRPr lang="fr-FR" sz="2000" dirty="0">
              <a:latin typeface="Georgia" panose="02040502050405020303" pitchFamily="18" charset="0"/>
            </a:endParaRPr>
          </a:p>
        </p:txBody>
      </p:sp>
      <p:pic>
        <p:nvPicPr>
          <p:cNvPr id="38" name="Image 37">
            <a:extLst>
              <a:ext uri="{FF2B5EF4-FFF2-40B4-BE49-F238E27FC236}">
                <a16:creationId xmlns:a16="http://schemas.microsoft.com/office/drawing/2014/main" id="{1097A537-421E-4BF3-8159-37B2AC1BE34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2945" y="1191491"/>
            <a:ext cx="4011766" cy="3121359"/>
          </a:xfrm>
          <a:prstGeom prst="rect">
            <a:avLst/>
          </a:prstGeom>
          <a:noFill/>
          <a:ln>
            <a:noFill/>
          </a:ln>
        </p:spPr>
      </p:pic>
    </p:spTree>
    <p:extLst>
      <p:ext uri="{BB962C8B-B14F-4D97-AF65-F5344CB8AC3E}">
        <p14:creationId xmlns:p14="http://schemas.microsoft.com/office/powerpoint/2010/main" val="372981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9F5C54C3-6C77-440C-AB1A-D55F51E485F8}"/>
              </a:ext>
            </a:extLst>
          </p:cNvPr>
          <p:cNvSpPr/>
          <p:nvPr/>
        </p:nvSpPr>
        <p:spPr>
          <a:xfrm>
            <a:off x="1659119" y="0"/>
            <a:ext cx="8776354" cy="6857999"/>
          </a:xfrm>
          <a:prstGeom prst="ellipse">
            <a:avLst/>
          </a:prstGeom>
          <a:noFill/>
          <a:ln w="38100">
            <a:prstDash val="sysDash"/>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A97D8665-C8FA-479F-A5FB-1575492C235C}"/>
              </a:ext>
            </a:extLst>
          </p:cNvPr>
          <p:cNvSpPr txBox="1"/>
          <p:nvPr/>
        </p:nvSpPr>
        <p:spPr>
          <a:xfrm>
            <a:off x="1756527" y="1061131"/>
            <a:ext cx="3787974" cy="646331"/>
          </a:xfrm>
          <a:prstGeom prst="rect">
            <a:avLst/>
          </a:prstGeom>
          <a:solidFill>
            <a:schemeClr val="tx2">
              <a:lumMod val="60000"/>
              <a:lumOff val="40000"/>
            </a:schemeClr>
          </a:solidFill>
          <a:ln w="28575">
            <a:noFill/>
          </a:ln>
          <a:effectLst>
            <a:outerShdw blurRad="63500" sx="102000" sy="102000" algn="ctr" rotWithShape="0">
              <a:prstClr val="black">
                <a:alpha val="40000"/>
              </a:prstClr>
            </a:outerShdw>
          </a:effectLst>
        </p:spPr>
        <p:txBody>
          <a:bodyPr wrap="square" rtlCol="0">
            <a:spAutoFit/>
          </a:bodyPr>
          <a:lstStyle/>
          <a:p>
            <a:r>
              <a:rPr lang="fr-FR" sz="1200" dirty="0">
                <a:solidFill>
                  <a:schemeClr val="bg1"/>
                </a:solidFill>
                <a:effectLst>
                  <a:outerShdw blurRad="38100" dist="38100" dir="2700000" algn="tl">
                    <a:srgbClr val="000000">
                      <a:alpha val="43137"/>
                    </a:srgbClr>
                  </a:outerShdw>
                </a:effectLst>
                <a:latin typeface="Georgia" panose="02040502050405020303" pitchFamily="18" charset="0"/>
              </a:rPr>
              <a:t>OS1. Développer un cadre structurel pour les communautés de Gestion villageoise par l'appropriation des Outils de Planification locale</a:t>
            </a:r>
          </a:p>
        </p:txBody>
      </p:sp>
      <p:sp>
        <p:nvSpPr>
          <p:cNvPr id="35" name="ZoneTexte 34">
            <a:extLst>
              <a:ext uri="{FF2B5EF4-FFF2-40B4-BE49-F238E27FC236}">
                <a16:creationId xmlns:a16="http://schemas.microsoft.com/office/drawing/2014/main" id="{3C51B98D-3E4D-4835-8044-5E8F231B53CB}"/>
              </a:ext>
            </a:extLst>
          </p:cNvPr>
          <p:cNvSpPr txBox="1"/>
          <p:nvPr/>
        </p:nvSpPr>
        <p:spPr>
          <a:xfrm>
            <a:off x="6546577" y="750132"/>
            <a:ext cx="3665319" cy="830997"/>
          </a:xfrm>
          <a:prstGeom prst="rect">
            <a:avLst/>
          </a:prstGeom>
          <a:solidFill>
            <a:schemeClr val="accent6">
              <a:lumMod val="75000"/>
            </a:schemeClr>
          </a:solidFill>
          <a:ln w="28575">
            <a:noFill/>
          </a:ln>
          <a:effectLst>
            <a:outerShdw blurRad="63500" sx="102000" sy="102000" algn="ctr" rotWithShape="0">
              <a:prstClr val="black">
                <a:alpha val="40000"/>
              </a:prstClr>
            </a:outerShdw>
          </a:effectLst>
        </p:spPr>
        <p:txBody>
          <a:bodyPr wrap="square" rtlCol="0">
            <a:spAutoFit/>
          </a:bodyPr>
          <a:lstStyle/>
          <a:p>
            <a:r>
              <a:rPr lang="fr-FR" sz="1200" dirty="0">
                <a:solidFill>
                  <a:schemeClr val="bg1"/>
                </a:solidFill>
                <a:effectLst>
                  <a:outerShdw blurRad="38100" dist="38100" dir="2700000" algn="tl">
                    <a:srgbClr val="000000">
                      <a:alpha val="43137"/>
                    </a:srgbClr>
                  </a:outerShdw>
                </a:effectLst>
                <a:latin typeface="Georgia" panose="02040502050405020303" pitchFamily="18" charset="0"/>
              </a:rPr>
              <a:t>Résultat 1.1. Les riverains du Parc (Comités Villageois de Gestion et communautés) sont plus organisés pour mieux porter leurs revendications au sein du Parc et des communes</a:t>
            </a:r>
          </a:p>
        </p:txBody>
      </p:sp>
      <p:sp>
        <p:nvSpPr>
          <p:cNvPr id="36" name="ZoneTexte 35">
            <a:extLst>
              <a:ext uri="{FF2B5EF4-FFF2-40B4-BE49-F238E27FC236}">
                <a16:creationId xmlns:a16="http://schemas.microsoft.com/office/drawing/2014/main" id="{A839E5D2-A155-425D-A5E4-55AEB3CDB4C8}"/>
              </a:ext>
            </a:extLst>
          </p:cNvPr>
          <p:cNvSpPr txBox="1"/>
          <p:nvPr/>
        </p:nvSpPr>
        <p:spPr>
          <a:xfrm>
            <a:off x="8102974" y="1680018"/>
            <a:ext cx="3910331" cy="830997"/>
          </a:xfrm>
          <a:prstGeom prst="rect">
            <a:avLst/>
          </a:prstGeom>
          <a:solidFill>
            <a:schemeClr val="accent6">
              <a:lumMod val="75000"/>
            </a:schemeClr>
          </a:solidFill>
          <a:ln w="28575">
            <a:noFill/>
          </a:ln>
          <a:effectLst>
            <a:outerShdw blurRad="63500" sx="102000" sy="102000" algn="ctr" rotWithShape="0">
              <a:prstClr val="black">
                <a:alpha val="40000"/>
              </a:prstClr>
            </a:outerShdw>
          </a:effectLst>
        </p:spPr>
        <p:txBody>
          <a:bodyPr wrap="square" rtlCol="0">
            <a:spAutoFit/>
          </a:bodyPr>
          <a:lstStyle>
            <a:defPPr>
              <a:defRPr lang="fr-FR"/>
            </a:defPPr>
            <a:lvl1pPr>
              <a:defRPr sz="1200">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fr-FR" dirty="0"/>
              <a:t>Résultat 1.2. Des communautés outillées pour participer au développement des politiques publiques locales en matière de gestion des ressources forestières du Parc National du Haut Niger</a:t>
            </a:r>
          </a:p>
        </p:txBody>
      </p:sp>
      <p:sp>
        <p:nvSpPr>
          <p:cNvPr id="37" name="ZoneTexte 36">
            <a:extLst>
              <a:ext uri="{FF2B5EF4-FFF2-40B4-BE49-F238E27FC236}">
                <a16:creationId xmlns:a16="http://schemas.microsoft.com/office/drawing/2014/main" id="{A85179C0-C20D-4841-B702-0F069AABCB99}"/>
              </a:ext>
            </a:extLst>
          </p:cNvPr>
          <p:cNvSpPr txBox="1"/>
          <p:nvPr/>
        </p:nvSpPr>
        <p:spPr>
          <a:xfrm>
            <a:off x="379846" y="1944269"/>
            <a:ext cx="3787974" cy="646331"/>
          </a:xfrm>
          <a:prstGeom prst="rect">
            <a:avLst/>
          </a:prstGeom>
          <a:solidFill>
            <a:schemeClr val="tx2">
              <a:lumMod val="60000"/>
              <a:lumOff val="40000"/>
            </a:schemeClr>
          </a:solidFill>
          <a:ln w="28575">
            <a:noFill/>
          </a:ln>
          <a:effectLst>
            <a:outerShdw blurRad="63500" sx="102000" sy="102000" algn="ctr" rotWithShape="0">
              <a:prstClr val="black">
                <a:alpha val="40000"/>
              </a:prstClr>
            </a:outerShdw>
          </a:effectLst>
        </p:spPr>
        <p:txBody>
          <a:bodyPr wrap="square" rtlCol="0">
            <a:spAutoFit/>
          </a:bodyPr>
          <a:lstStyle>
            <a:defPPr>
              <a:defRPr lang="fr-FR"/>
            </a:defPPr>
            <a:lvl1pPr>
              <a:defRPr sz="1200">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fr-FR" dirty="0"/>
              <a:t>OS2. Renforcer la conservation de la Biodiversité par la création et la mise à disposition d'outils participatifs de gestion communautaire.</a:t>
            </a:r>
          </a:p>
        </p:txBody>
      </p:sp>
      <p:sp>
        <p:nvSpPr>
          <p:cNvPr id="38" name="ZoneTexte 37">
            <a:extLst>
              <a:ext uri="{FF2B5EF4-FFF2-40B4-BE49-F238E27FC236}">
                <a16:creationId xmlns:a16="http://schemas.microsoft.com/office/drawing/2014/main" id="{DA642919-7012-4515-8F5E-4AB7F07941CD}"/>
              </a:ext>
            </a:extLst>
          </p:cNvPr>
          <p:cNvSpPr txBox="1"/>
          <p:nvPr/>
        </p:nvSpPr>
        <p:spPr>
          <a:xfrm>
            <a:off x="554778" y="4626990"/>
            <a:ext cx="3787974" cy="954107"/>
          </a:xfrm>
          <a:prstGeom prst="rect">
            <a:avLst/>
          </a:prstGeom>
          <a:solidFill>
            <a:schemeClr val="tx2">
              <a:lumMod val="60000"/>
              <a:lumOff val="40000"/>
            </a:schemeClr>
          </a:solidFill>
          <a:ln w="28575">
            <a:noFill/>
          </a:ln>
          <a:effectLst>
            <a:outerShdw blurRad="63500" sx="102000" sy="102000" algn="ctr" rotWithShape="0">
              <a:prstClr val="black">
                <a:alpha val="40000"/>
              </a:prstClr>
            </a:outerShdw>
          </a:effectLst>
        </p:spPr>
        <p:txBody>
          <a:bodyPr wrap="square" rtlCol="0">
            <a:spAutoFit/>
          </a:bodyPr>
          <a:lstStyle>
            <a:defPPr>
              <a:defRPr lang="fr-FR"/>
            </a:defPPr>
            <a:lvl1pPr>
              <a:defRPr sz="1200">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fr-FR" dirty="0"/>
              <a:t>OS3. Responsabiliser les acteurs communautaires pour un développement d'activités économique adapté aux en jeux du Parc</a:t>
            </a:r>
          </a:p>
        </p:txBody>
      </p:sp>
      <p:sp>
        <p:nvSpPr>
          <p:cNvPr id="39" name="ZoneTexte 38">
            <a:extLst>
              <a:ext uri="{FF2B5EF4-FFF2-40B4-BE49-F238E27FC236}">
                <a16:creationId xmlns:a16="http://schemas.microsoft.com/office/drawing/2014/main" id="{3A7F0B3F-6EBD-4B39-973D-CEFC2EEF6879}"/>
              </a:ext>
            </a:extLst>
          </p:cNvPr>
          <p:cNvSpPr txBox="1"/>
          <p:nvPr/>
        </p:nvSpPr>
        <p:spPr>
          <a:xfrm>
            <a:off x="7026385" y="5089930"/>
            <a:ext cx="4424460" cy="461665"/>
          </a:xfrm>
          <a:prstGeom prst="rect">
            <a:avLst/>
          </a:prstGeom>
          <a:solidFill>
            <a:schemeClr val="accent6">
              <a:lumMod val="75000"/>
            </a:schemeClr>
          </a:solidFill>
          <a:ln w="28575">
            <a:noFill/>
          </a:ln>
          <a:effectLst>
            <a:outerShdw blurRad="63500" sx="102000" sy="102000" algn="ctr" rotWithShape="0">
              <a:prstClr val="black">
                <a:alpha val="40000"/>
              </a:prstClr>
            </a:outerShdw>
          </a:effectLst>
        </p:spPr>
        <p:txBody>
          <a:bodyPr wrap="square" rtlCol="0">
            <a:spAutoFit/>
          </a:bodyPr>
          <a:lstStyle>
            <a:defPPr>
              <a:defRPr lang="fr-FR"/>
            </a:defPPr>
            <a:lvl1pPr>
              <a:defRPr sz="1200">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fr-FR" dirty="0"/>
              <a:t>Résultat 2.2 Les élèves sont mieux informés et actifs sur les enjeux de conservation</a:t>
            </a:r>
          </a:p>
        </p:txBody>
      </p:sp>
      <p:sp>
        <p:nvSpPr>
          <p:cNvPr id="40" name="ZoneTexte 39">
            <a:extLst>
              <a:ext uri="{FF2B5EF4-FFF2-40B4-BE49-F238E27FC236}">
                <a16:creationId xmlns:a16="http://schemas.microsoft.com/office/drawing/2014/main" id="{43C66327-6510-40D5-8771-30D5B41063A4}"/>
              </a:ext>
            </a:extLst>
          </p:cNvPr>
          <p:cNvSpPr txBox="1"/>
          <p:nvPr/>
        </p:nvSpPr>
        <p:spPr>
          <a:xfrm>
            <a:off x="8102974" y="4138229"/>
            <a:ext cx="3609650" cy="830997"/>
          </a:xfrm>
          <a:prstGeom prst="rect">
            <a:avLst/>
          </a:prstGeom>
          <a:solidFill>
            <a:schemeClr val="accent6">
              <a:lumMod val="75000"/>
            </a:schemeClr>
          </a:solidFill>
          <a:ln w="28575">
            <a:noFill/>
          </a:ln>
          <a:effectLst>
            <a:outerShdw blurRad="63500" sx="102000" sy="102000" algn="ctr" rotWithShape="0">
              <a:prstClr val="black">
                <a:alpha val="40000"/>
              </a:prstClr>
            </a:outerShdw>
          </a:effectLst>
        </p:spPr>
        <p:txBody>
          <a:bodyPr wrap="square" rtlCol="0">
            <a:spAutoFit/>
          </a:bodyPr>
          <a:lstStyle>
            <a:defPPr>
              <a:defRPr lang="fr-FR"/>
            </a:defPPr>
            <a:lvl1pPr>
              <a:defRPr sz="1200">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fr-FR" dirty="0"/>
              <a:t>Résultat 2.1 : Les connaissances écologiques du Parc sont améliorées pour mieux adaptées les actions de conservation grâce à un nouvel outil de suivi des paramètres écologiques. </a:t>
            </a:r>
          </a:p>
        </p:txBody>
      </p:sp>
      <p:sp>
        <p:nvSpPr>
          <p:cNvPr id="42" name="ZoneTexte 41">
            <a:extLst>
              <a:ext uri="{FF2B5EF4-FFF2-40B4-BE49-F238E27FC236}">
                <a16:creationId xmlns:a16="http://schemas.microsoft.com/office/drawing/2014/main" id="{06AA5F16-59A5-4DB5-99E3-AF457B2001B5}"/>
              </a:ext>
            </a:extLst>
          </p:cNvPr>
          <p:cNvSpPr txBox="1"/>
          <p:nvPr/>
        </p:nvSpPr>
        <p:spPr>
          <a:xfrm>
            <a:off x="5947915" y="5736386"/>
            <a:ext cx="3609650" cy="646331"/>
          </a:xfrm>
          <a:prstGeom prst="rect">
            <a:avLst/>
          </a:prstGeom>
          <a:solidFill>
            <a:schemeClr val="accent6">
              <a:lumMod val="75000"/>
            </a:schemeClr>
          </a:solidFill>
          <a:ln w="28575">
            <a:noFill/>
          </a:ln>
          <a:effectLst>
            <a:outerShdw blurRad="63500" sx="102000" sy="102000" algn="ctr" rotWithShape="0">
              <a:prstClr val="black">
                <a:alpha val="40000"/>
              </a:prstClr>
            </a:outerShdw>
          </a:effectLst>
        </p:spPr>
        <p:txBody>
          <a:bodyPr wrap="square" rtlCol="0">
            <a:spAutoFit/>
          </a:bodyPr>
          <a:lstStyle>
            <a:defPPr>
              <a:defRPr lang="fr-FR"/>
            </a:defPPr>
            <a:lvl1pPr>
              <a:defRPr sz="1200">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fr-FR" dirty="0"/>
              <a:t>Résultat 3.1 Des activités génératrices de revenus adaptées aux enjeux du parc sont mises en œuvre et permettent d'augmenter les revenus</a:t>
            </a:r>
          </a:p>
        </p:txBody>
      </p:sp>
      <p:sp>
        <p:nvSpPr>
          <p:cNvPr id="17" name="ZoneTexte 16">
            <a:extLst>
              <a:ext uri="{FF2B5EF4-FFF2-40B4-BE49-F238E27FC236}">
                <a16:creationId xmlns:a16="http://schemas.microsoft.com/office/drawing/2014/main" id="{903A0914-F416-480F-871D-64053EC0C661}"/>
              </a:ext>
            </a:extLst>
          </p:cNvPr>
          <p:cNvSpPr txBox="1"/>
          <p:nvPr/>
        </p:nvSpPr>
        <p:spPr>
          <a:xfrm rot="16200000">
            <a:off x="-2858901" y="3607269"/>
            <a:ext cx="6101352" cy="400110"/>
          </a:xfrm>
          <a:prstGeom prst="rect">
            <a:avLst/>
          </a:prstGeom>
          <a:noFill/>
        </p:spPr>
        <p:txBody>
          <a:bodyPr wrap="square" rtlCol="0">
            <a:spAutoFit/>
          </a:bodyPr>
          <a:lstStyle/>
          <a:p>
            <a:pPr algn="ctr"/>
            <a:r>
              <a:rPr lang="fr-FR" sz="2000" b="1" i="1" dirty="0">
                <a:latin typeface="Georgia" panose="02040502050405020303" pitchFamily="18" charset="0"/>
              </a:rPr>
              <a:t>Objectifs Spécifiques et Résultats Réalisés</a:t>
            </a:r>
          </a:p>
        </p:txBody>
      </p:sp>
      <p:pic>
        <p:nvPicPr>
          <p:cNvPr id="18" name="Picture 12371">
            <a:extLst>
              <a:ext uri="{FF2B5EF4-FFF2-40B4-BE49-F238E27FC236}">
                <a16:creationId xmlns:a16="http://schemas.microsoft.com/office/drawing/2014/main" id="{08FCAAF5-348B-4CDB-8CBF-A3D3F10DF60A}"/>
              </a:ext>
            </a:extLst>
          </p:cNvPr>
          <p:cNvPicPr/>
          <p:nvPr/>
        </p:nvPicPr>
        <p:blipFill>
          <a:blip r:embed="rId2"/>
          <a:stretch>
            <a:fillRect/>
          </a:stretch>
        </p:blipFill>
        <p:spPr>
          <a:xfrm>
            <a:off x="2504635" y="1582413"/>
            <a:ext cx="7319779" cy="3871733"/>
          </a:xfrm>
          <a:prstGeom prst="rect">
            <a:avLst/>
          </a:prstGeom>
        </p:spPr>
      </p:pic>
      <p:pic>
        <p:nvPicPr>
          <p:cNvPr id="19" name="Image 18">
            <a:extLst>
              <a:ext uri="{FF2B5EF4-FFF2-40B4-BE49-F238E27FC236}">
                <a16:creationId xmlns:a16="http://schemas.microsoft.com/office/drawing/2014/main" id="{BB70A568-5FE9-4A4A-A2D6-67F861AD7AB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1287" y="54342"/>
            <a:ext cx="1599617" cy="988485"/>
          </a:xfrm>
          <a:prstGeom prst="rect">
            <a:avLst/>
          </a:prstGeom>
        </p:spPr>
      </p:pic>
      <p:pic>
        <p:nvPicPr>
          <p:cNvPr id="20" name="Image 19" descr="Logo OGuiPar">
            <a:extLst>
              <a:ext uri="{FF2B5EF4-FFF2-40B4-BE49-F238E27FC236}">
                <a16:creationId xmlns:a16="http://schemas.microsoft.com/office/drawing/2014/main" id="{6B644ED6-23D9-49B9-9886-27B51DF93C6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1009" y="117183"/>
            <a:ext cx="1351656" cy="925644"/>
          </a:xfrm>
          <a:prstGeom prst="rect">
            <a:avLst/>
          </a:prstGeom>
          <a:noFill/>
          <a:ln>
            <a:noFill/>
          </a:ln>
          <a:effectLst/>
        </p:spPr>
      </p:pic>
      <p:sp>
        <p:nvSpPr>
          <p:cNvPr id="21" name="ZoneTexte 20">
            <a:extLst>
              <a:ext uri="{FF2B5EF4-FFF2-40B4-BE49-F238E27FC236}">
                <a16:creationId xmlns:a16="http://schemas.microsoft.com/office/drawing/2014/main" id="{41789606-10E4-4833-9623-47E88B661E9A}"/>
              </a:ext>
            </a:extLst>
          </p:cNvPr>
          <p:cNvSpPr txBox="1"/>
          <p:nvPr/>
        </p:nvSpPr>
        <p:spPr>
          <a:xfrm>
            <a:off x="10868490" y="1042411"/>
            <a:ext cx="1204174" cy="338554"/>
          </a:xfrm>
          <a:prstGeom prst="rect">
            <a:avLst/>
          </a:prstGeom>
          <a:noFill/>
        </p:spPr>
        <p:txBody>
          <a:bodyPr wrap="square" rtlCol="0">
            <a:spAutoFit/>
          </a:bodyPr>
          <a:lstStyle/>
          <a:p>
            <a:pPr algn="ctr"/>
            <a:r>
              <a:rPr lang="fr-FR" sz="1600" b="1" dirty="0"/>
              <a:t>OGPRF</a:t>
            </a:r>
          </a:p>
        </p:txBody>
      </p:sp>
    </p:spTree>
    <p:extLst>
      <p:ext uri="{BB962C8B-B14F-4D97-AF65-F5344CB8AC3E}">
        <p14:creationId xmlns:p14="http://schemas.microsoft.com/office/powerpoint/2010/main" val="274002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C74184-C23A-475A-BC79-7610556AC742}"/>
              </a:ext>
            </a:extLst>
          </p:cNvPr>
          <p:cNvSpPr/>
          <p:nvPr/>
        </p:nvSpPr>
        <p:spPr>
          <a:xfrm>
            <a:off x="81287" y="1984518"/>
            <a:ext cx="4662991" cy="3662477"/>
          </a:xfrm>
          <a:prstGeom prst="rect">
            <a:avLst/>
          </a:prstGeom>
        </p:spPr>
        <p:txBody>
          <a:bodyPr wrap="square">
            <a:spAutoFit/>
          </a:bodyPr>
          <a:lstStyle/>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 Coupe de bois pour le commerce de bois d’œuvre ; </a:t>
            </a:r>
          </a:p>
          <a:p>
            <a:pPr marL="285750" indent="-285750" fontAlgn="base">
              <a:lnSpc>
                <a:spcPct val="104000"/>
              </a:lnSpc>
              <a:spcAft>
                <a:spcPts val="20"/>
              </a:spcAft>
              <a:buClr>
                <a:srgbClr val="000000"/>
              </a:buClr>
              <a:buSzPts val="1000"/>
              <a:buFont typeface="Wingdings" panose="05000000000000000000" pitchFamily="2" charset="2"/>
              <a:buChar char="q"/>
            </a:pPr>
            <a:endParaRPr lang="fr-FR" sz="1400" b="1" dirty="0">
              <a:solidFill>
                <a:srgbClr val="0000E5"/>
              </a:solidFill>
              <a:latin typeface="Georgia" panose="02040502050405020303" pitchFamily="18" charset="0"/>
            </a:endParaRPr>
          </a:p>
          <a:p>
            <a:pPr marL="285750" lvl="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Braconnage intense pour la subsistance et la commercialisation ;  </a:t>
            </a:r>
          </a:p>
          <a:p>
            <a:pPr marL="285750" lvl="0" indent="-285750" fontAlgn="base">
              <a:lnSpc>
                <a:spcPct val="104000"/>
              </a:lnSpc>
              <a:spcAft>
                <a:spcPts val="20"/>
              </a:spcAft>
              <a:buClr>
                <a:srgbClr val="000000"/>
              </a:buClr>
              <a:buSzPts val="1000"/>
              <a:buFont typeface="Wingdings" panose="05000000000000000000" pitchFamily="2" charset="2"/>
              <a:buChar char="q"/>
            </a:pPr>
            <a:endParaRPr lang="fr-FR" sz="1400" b="1" dirty="0">
              <a:solidFill>
                <a:srgbClr val="0000E5"/>
              </a:solidFill>
              <a:latin typeface="Georgia" panose="02040502050405020303" pitchFamily="18" charset="0"/>
            </a:endParaRPr>
          </a:p>
          <a:p>
            <a:pPr marL="285750" lvl="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Pêche illégale au niveau du fleuve Niger ; </a:t>
            </a:r>
          </a:p>
          <a:p>
            <a:pPr marL="285750" lvl="0" indent="-285750" fontAlgn="base">
              <a:lnSpc>
                <a:spcPct val="104000"/>
              </a:lnSpc>
              <a:spcAft>
                <a:spcPts val="20"/>
              </a:spcAft>
              <a:buClr>
                <a:srgbClr val="000000"/>
              </a:buClr>
              <a:buSzPts val="1000"/>
              <a:buFont typeface="Wingdings" panose="05000000000000000000" pitchFamily="2" charset="2"/>
              <a:buChar char="q"/>
            </a:pPr>
            <a:endParaRPr lang="fr-FR" sz="1400" b="1" dirty="0">
              <a:solidFill>
                <a:srgbClr val="0000E5"/>
              </a:solidFill>
              <a:latin typeface="Georgia" panose="02040502050405020303" pitchFamily="18" charset="0"/>
            </a:endParaRPr>
          </a:p>
          <a:p>
            <a:pPr marL="285750" lvl="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Feux de brousse incontrôlés d’origines multiples : défrichements culturaux, technique de chasse, récolte de miel, etc. </a:t>
            </a:r>
          </a:p>
          <a:p>
            <a:pPr marL="285750" lvl="0" indent="-285750" fontAlgn="base">
              <a:lnSpc>
                <a:spcPct val="104000"/>
              </a:lnSpc>
              <a:spcAft>
                <a:spcPts val="20"/>
              </a:spcAft>
              <a:buClr>
                <a:srgbClr val="000000"/>
              </a:buClr>
              <a:buSzPts val="1000"/>
              <a:buFont typeface="Wingdings" panose="05000000000000000000" pitchFamily="2" charset="2"/>
              <a:buChar char="q"/>
            </a:pPr>
            <a:endParaRPr lang="fr-FR" sz="1400" b="1" dirty="0">
              <a:solidFill>
                <a:srgbClr val="0000E5"/>
              </a:solidFill>
              <a:latin typeface="Georgia" panose="02040502050405020303" pitchFamily="18" charset="0"/>
            </a:endParaRPr>
          </a:p>
          <a:p>
            <a:pPr marL="285750" lvl="0" indent="-285750" fontAlgn="base">
              <a:lnSpc>
                <a:spcPct val="104000"/>
              </a:lnSpc>
              <a:spcAft>
                <a:spcPts val="20"/>
              </a:spcAft>
              <a:buClr>
                <a:srgbClr val="000000"/>
              </a:buClr>
              <a:buSzPts val="1000"/>
              <a:buFont typeface="Wingdings" panose="05000000000000000000" pitchFamily="2" charset="2"/>
              <a:buChar char="q"/>
            </a:pPr>
            <a:endParaRPr lang="fr-FR" sz="1400" b="1" dirty="0">
              <a:solidFill>
                <a:srgbClr val="0000E5"/>
              </a:solidFill>
              <a:latin typeface="Georgia" panose="02040502050405020303" pitchFamily="18" charset="0"/>
            </a:endParaRPr>
          </a:p>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NB : </a:t>
            </a:r>
            <a:r>
              <a:rPr lang="fr-FR" sz="1400" b="1" i="1" dirty="0">
                <a:solidFill>
                  <a:srgbClr val="0000E5"/>
                </a:solidFill>
                <a:latin typeface="Georgia" panose="02040502050405020303" pitchFamily="18" charset="0"/>
              </a:rPr>
              <a:t>le projet de barrage hydroélectrique de </a:t>
            </a:r>
            <a:r>
              <a:rPr lang="fr-FR" sz="1400" b="1" i="1" dirty="0" err="1">
                <a:solidFill>
                  <a:srgbClr val="0000E5"/>
                </a:solidFill>
                <a:latin typeface="Georgia" panose="02040502050405020303" pitchFamily="18" charset="0"/>
              </a:rPr>
              <a:t>Fomi</a:t>
            </a:r>
            <a:r>
              <a:rPr lang="fr-FR" sz="1400" b="1" i="1" dirty="0">
                <a:solidFill>
                  <a:srgbClr val="0000E5"/>
                </a:solidFill>
                <a:latin typeface="Georgia" panose="02040502050405020303" pitchFamily="18" charset="0"/>
              </a:rPr>
              <a:t> constitue une menace certaine sur la zone en termes de modification du milieu. </a:t>
            </a:r>
          </a:p>
        </p:txBody>
      </p:sp>
      <p:pic>
        <p:nvPicPr>
          <p:cNvPr id="16" name="Image 15">
            <a:extLst>
              <a:ext uri="{FF2B5EF4-FFF2-40B4-BE49-F238E27FC236}">
                <a16:creationId xmlns:a16="http://schemas.microsoft.com/office/drawing/2014/main" id="{A291F912-D09E-420D-9171-F4C78B6D84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1287" y="54342"/>
            <a:ext cx="1599617" cy="988485"/>
          </a:xfrm>
          <a:prstGeom prst="rect">
            <a:avLst/>
          </a:prstGeom>
        </p:spPr>
      </p:pic>
      <p:pic>
        <p:nvPicPr>
          <p:cNvPr id="18" name="Image 17" descr="Logo OGuiPar">
            <a:extLst>
              <a:ext uri="{FF2B5EF4-FFF2-40B4-BE49-F238E27FC236}">
                <a16:creationId xmlns:a16="http://schemas.microsoft.com/office/drawing/2014/main" id="{BAB5FDB1-3FF6-4F26-8766-B696BB2989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009" y="117183"/>
            <a:ext cx="1351656" cy="925644"/>
          </a:xfrm>
          <a:prstGeom prst="rect">
            <a:avLst/>
          </a:prstGeom>
          <a:noFill/>
          <a:ln>
            <a:noFill/>
          </a:ln>
          <a:effectLst/>
        </p:spPr>
      </p:pic>
      <p:sp>
        <p:nvSpPr>
          <p:cNvPr id="19" name="ZoneTexte 18">
            <a:extLst>
              <a:ext uri="{FF2B5EF4-FFF2-40B4-BE49-F238E27FC236}">
                <a16:creationId xmlns:a16="http://schemas.microsoft.com/office/drawing/2014/main" id="{7418B742-CB34-4AFA-A164-B1BA6EE42335}"/>
              </a:ext>
            </a:extLst>
          </p:cNvPr>
          <p:cNvSpPr txBox="1"/>
          <p:nvPr/>
        </p:nvSpPr>
        <p:spPr>
          <a:xfrm>
            <a:off x="10868490" y="1042411"/>
            <a:ext cx="1204174" cy="338554"/>
          </a:xfrm>
          <a:prstGeom prst="rect">
            <a:avLst/>
          </a:prstGeom>
          <a:noFill/>
        </p:spPr>
        <p:txBody>
          <a:bodyPr wrap="square" rtlCol="0">
            <a:spAutoFit/>
          </a:bodyPr>
          <a:lstStyle/>
          <a:p>
            <a:pPr algn="ctr"/>
            <a:r>
              <a:rPr lang="fr-FR" sz="1600" b="1" dirty="0"/>
              <a:t>OGPRF</a:t>
            </a:r>
          </a:p>
        </p:txBody>
      </p:sp>
      <p:pic>
        <p:nvPicPr>
          <p:cNvPr id="21" name="Image 20">
            <a:extLst>
              <a:ext uri="{FF2B5EF4-FFF2-40B4-BE49-F238E27FC236}">
                <a16:creationId xmlns:a16="http://schemas.microsoft.com/office/drawing/2014/main" id="{6A241F31-AEE2-4028-89C2-60A384B44BDC}"/>
              </a:ext>
            </a:extLst>
          </p:cNvPr>
          <p:cNvPicPr/>
          <p:nvPr/>
        </p:nvPicPr>
        <p:blipFill>
          <a:blip r:embed="rId4"/>
          <a:stretch>
            <a:fillRect/>
          </a:stretch>
        </p:blipFill>
        <p:spPr>
          <a:xfrm>
            <a:off x="4941287" y="1749401"/>
            <a:ext cx="7169426" cy="4119770"/>
          </a:xfrm>
          <a:prstGeom prst="rect">
            <a:avLst/>
          </a:prstGeom>
        </p:spPr>
      </p:pic>
      <p:sp>
        <p:nvSpPr>
          <p:cNvPr id="4" name="Rectangle 3">
            <a:extLst>
              <a:ext uri="{FF2B5EF4-FFF2-40B4-BE49-F238E27FC236}">
                <a16:creationId xmlns:a16="http://schemas.microsoft.com/office/drawing/2014/main" id="{DFDA6B5C-8860-40EA-AF7D-F6787FFD1143}"/>
              </a:ext>
            </a:extLst>
          </p:cNvPr>
          <p:cNvSpPr/>
          <p:nvPr/>
        </p:nvSpPr>
        <p:spPr>
          <a:xfrm>
            <a:off x="2549237" y="283149"/>
            <a:ext cx="7169426" cy="707886"/>
          </a:xfrm>
          <a:prstGeom prst="rect">
            <a:avLst/>
          </a:prstGeom>
        </p:spPr>
        <p:txBody>
          <a:bodyPr wrap="square">
            <a:spAutoFit/>
          </a:bodyPr>
          <a:lstStyle/>
          <a:p>
            <a:pPr algn="ctr"/>
            <a:r>
              <a:rPr lang="fr-FR" sz="2000" b="1" dirty="0">
                <a:latin typeface="Georgia" panose="02040502050405020303" pitchFamily="18" charset="0"/>
                <a:cs typeface="Times New Roman" panose="02020603050405020304" pitchFamily="18" charset="0"/>
              </a:rPr>
              <a:t>Contexte du Parc et</a:t>
            </a:r>
          </a:p>
          <a:p>
            <a:pPr algn="ctr"/>
            <a:r>
              <a:rPr lang="fr-FR" sz="2000" b="1" dirty="0">
                <a:latin typeface="Georgia" panose="02040502050405020303" pitchFamily="18" charset="0"/>
                <a:cs typeface="Times New Roman" panose="02020603050405020304" pitchFamily="18" charset="0"/>
              </a:rPr>
              <a:t>Principales pressions  </a:t>
            </a:r>
          </a:p>
        </p:txBody>
      </p:sp>
    </p:spTree>
    <p:extLst>
      <p:ext uri="{BB962C8B-B14F-4D97-AF65-F5344CB8AC3E}">
        <p14:creationId xmlns:p14="http://schemas.microsoft.com/office/powerpoint/2010/main" val="38727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291F912-D09E-420D-9171-F4C78B6D84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1287" y="54342"/>
            <a:ext cx="1599617" cy="988485"/>
          </a:xfrm>
          <a:prstGeom prst="rect">
            <a:avLst/>
          </a:prstGeom>
        </p:spPr>
      </p:pic>
      <p:pic>
        <p:nvPicPr>
          <p:cNvPr id="18" name="Image 17" descr="Logo OGuiPar">
            <a:extLst>
              <a:ext uri="{FF2B5EF4-FFF2-40B4-BE49-F238E27FC236}">
                <a16:creationId xmlns:a16="http://schemas.microsoft.com/office/drawing/2014/main" id="{BAB5FDB1-3FF6-4F26-8766-B696BB2989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009" y="117183"/>
            <a:ext cx="1351656" cy="925644"/>
          </a:xfrm>
          <a:prstGeom prst="rect">
            <a:avLst/>
          </a:prstGeom>
          <a:noFill/>
          <a:ln>
            <a:noFill/>
          </a:ln>
          <a:effectLst/>
        </p:spPr>
      </p:pic>
      <p:sp>
        <p:nvSpPr>
          <p:cNvPr id="19" name="ZoneTexte 18">
            <a:extLst>
              <a:ext uri="{FF2B5EF4-FFF2-40B4-BE49-F238E27FC236}">
                <a16:creationId xmlns:a16="http://schemas.microsoft.com/office/drawing/2014/main" id="{7418B742-CB34-4AFA-A164-B1BA6EE42335}"/>
              </a:ext>
            </a:extLst>
          </p:cNvPr>
          <p:cNvSpPr txBox="1"/>
          <p:nvPr/>
        </p:nvSpPr>
        <p:spPr>
          <a:xfrm>
            <a:off x="10868490" y="1042411"/>
            <a:ext cx="1204174" cy="338554"/>
          </a:xfrm>
          <a:prstGeom prst="rect">
            <a:avLst/>
          </a:prstGeom>
          <a:noFill/>
        </p:spPr>
        <p:txBody>
          <a:bodyPr wrap="square" rtlCol="0">
            <a:spAutoFit/>
          </a:bodyPr>
          <a:lstStyle/>
          <a:p>
            <a:pPr algn="ctr"/>
            <a:r>
              <a:rPr lang="fr-FR" sz="1600" b="1" dirty="0"/>
              <a:t>OGPRF</a:t>
            </a:r>
          </a:p>
        </p:txBody>
      </p:sp>
      <p:sp>
        <p:nvSpPr>
          <p:cNvPr id="4" name="Rectangle 3">
            <a:extLst>
              <a:ext uri="{FF2B5EF4-FFF2-40B4-BE49-F238E27FC236}">
                <a16:creationId xmlns:a16="http://schemas.microsoft.com/office/drawing/2014/main" id="{DFDA6B5C-8860-40EA-AF7D-F6787FFD1143}"/>
              </a:ext>
            </a:extLst>
          </p:cNvPr>
          <p:cNvSpPr/>
          <p:nvPr/>
        </p:nvSpPr>
        <p:spPr>
          <a:xfrm>
            <a:off x="2980678" y="163280"/>
            <a:ext cx="6440556" cy="707886"/>
          </a:xfrm>
          <a:prstGeom prst="rect">
            <a:avLst/>
          </a:prstGeom>
        </p:spPr>
        <p:txBody>
          <a:bodyPr wrap="square">
            <a:spAutoFit/>
          </a:bodyPr>
          <a:lstStyle/>
          <a:p>
            <a:pPr algn="ctr"/>
            <a:r>
              <a:rPr lang="fr-FR" sz="2000" b="1" dirty="0">
                <a:latin typeface="Georgia" panose="02040502050405020303" pitchFamily="18" charset="0"/>
                <a:cs typeface="Times New Roman" panose="02020603050405020304" pitchFamily="18" charset="0"/>
              </a:rPr>
              <a:t>Notre constat : besoin d’améliorer la contribution des communautés à la gestion</a:t>
            </a:r>
          </a:p>
        </p:txBody>
      </p:sp>
      <p:pic>
        <p:nvPicPr>
          <p:cNvPr id="9" name="Image 8">
            <a:extLst>
              <a:ext uri="{FF2B5EF4-FFF2-40B4-BE49-F238E27FC236}">
                <a16:creationId xmlns:a16="http://schemas.microsoft.com/office/drawing/2014/main" id="{FF8502ED-A8B0-4695-BA4F-5B0A685F09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80363" y="3629845"/>
            <a:ext cx="5649479" cy="3166359"/>
          </a:xfrm>
          <a:prstGeom prst="rect">
            <a:avLst/>
          </a:prstGeom>
          <a:noFill/>
          <a:ln>
            <a:noFill/>
          </a:ln>
        </p:spPr>
      </p:pic>
      <p:pic>
        <p:nvPicPr>
          <p:cNvPr id="11" name="Image 10">
            <a:extLst>
              <a:ext uri="{FF2B5EF4-FFF2-40B4-BE49-F238E27FC236}">
                <a16:creationId xmlns:a16="http://schemas.microsoft.com/office/drawing/2014/main" id="{5072A22D-1295-461A-8398-2163E0D0113A}"/>
              </a:ext>
            </a:extLst>
          </p:cNvPr>
          <p:cNvPicPr/>
          <p:nvPr/>
        </p:nvPicPr>
        <p:blipFill>
          <a:blip r:embed="rId5">
            <a:extLst>
              <a:ext uri="{28A0092B-C50C-407E-A947-70E740481C1C}">
                <a14:useLocalDpi xmlns:a14="http://schemas.microsoft.com/office/drawing/2010/main" val="0"/>
              </a:ext>
            </a:extLst>
          </a:blip>
          <a:stretch>
            <a:fillRect/>
          </a:stretch>
        </p:blipFill>
        <p:spPr>
          <a:xfrm>
            <a:off x="170461" y="1569398"/>
            <a:ext cx="3778084" cy="2675896"/>
          </a:xfrm>
          <a:prstGeom prst="rect">
            <a:avLst/>
          </a:prstGeom>
        </p:spPr>
      </p:pic>
      <p:pic>
        <p:nvPicPr>
          <p:cNvPr id="12" name="Image 11">
            <a:extLst>
              <a:ext uri="{FF2B5EF4-FFF2-40B4-BE49-F238E27FC236}">
                <a16:creationId xmlns:a16="http://schemas.microsoft.com/office/drawing/2014/main" id="{5B87D030-076F-4B97-BFF7-5E4E302C62AA}"/>
              </a:ext>
            </a:extLst>
          </p:cNvPr>
          <p:cNvPicPr/>
          <p:nvPr/>
        </p:nvPicPr>
        <p:blipFill>
          <a:blip r:embed="rId6"/>
          <a:stretch>
            <a:fillRect/>
          </a:stretch>
        </p:blipFill>
        <p:spPr>
          <a:xfrm>
            <a:off x="8589818" y="1278763"/>
            <a:ext cx="2740025" cy="2054860"/>
          </a:xfrm>
          <a:prstGeom prst="rect">
            <a:avLst/>
          </a:prstGeom>
        </p:spPr>
      </p:pic>
      <p:sp>
        <p:nvSpPr>
          <p:cNvPr id="13" name="Rectangle 12">
            <a:extLst>
              <a:ext uri="{FF2B5EF4-FFF2-40B4-BE49-F238E27FC236}">
                <a16:creationId xmlns:a16="http://schemas.microsoft.com/office/drawing/2014/main" id="{0C72A76F-8E02-4FF2-8993-0A4E02CAEB40}"/>
              </a:ext>
            </a:extLst>
          </p:cNvPr>
          <p:cNvSpPr/>
          <p:nvPr/>
        </p:nvSpPr>
        <p:spPr>
          <a:xfrm>
            <a:off x="81287" y="1042411"/>
            <a:ext cx="3881113" cy="525978"/>
          </a:xfrm>
          <a:prstGeom prst="rect">
            <a:avLst/>
          </a:prstGeom>
        </p:spPr>
        <p:txBody>
          <a:bodyPr wrap="square">
            <a:spAutoFit/>
          </a:bodyPr>
          <a:lstStyle/>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Mobilisation des Ressources Financières</a:t>
            </a:r>
          </a:p>
        </p:txBody>
      </p:sp>
      <p:sp>
        <p:nvSpPr>
          <p:cNvPr id="2" name="Rectangle 1">
            <a:extLst>
              <a:ext uri="{FF2B5EF4-FFF2-40B4-BE49-F238E27FC236}">
                <a16:creationId xmlns:a16="http://schemas.microsoft.com/office/drawing/2014/main" id="{15F4E1F2-FDE5-4628-9068-C61CEA21790C}"/>
              </a:ext>
            </a:extLst>
          </p:cNvPr>
          <p:cNvSpPr/>
          <p:nvPr/>
        </p:nvSpPr>
        <p:spPr>
          <a:xfrm>
            <a:off x="5287112" y="1380965"/>
            <a:ext cx="3288851" cy="525978"/>
          </a:xfrm>
          <a:prstGeom prst="rect">
            <a:avLst/>
          </a:prstGeom>
        </p:spPr>
        <p:txBody>
          <a:bodyPr wrap="square">
            <a:spAutoFit/>
          </a:bodyPr>
          <a:lstStyle/>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Partenariat avec les autorités nationales</a:t>
            </a:r>
          </a:p>
        </p:txBody>
      </p:sp>
      <p:sp>
        <p:nvSpPr>
          <p:cNvPr id="3" name="Rectangle 2">
            <a:extLst>
              <a:ext uri="{FF2B5EF4-FFF2-40B4-BE49-F238E27FC236}">
                <a16:creationId xmlns:a16="http://schemas.microsoft.com/office/drawing/2014/main" id="{7F3DBAA0-C430-423B-94AC-DB6EC961E373}"/>
              </a:ext>
            </a:extLst>
          </p:cNvPr>
          <p:cNvSpPr/>
          <p:nvPr/>
        </p:nvSpPr>
        <p:spPr>
          <a:xfrm>
            <a:off x="81287" y="5089654"/>
            <a:ext cx="5599077" cy="1710212"/>
          </a:xfrm>
          <a:prstGeom prst="rect">
            <a:avLst/>
          </a:prstGeom>
        </p:spPr>
        <p:txBody>
          <a:bodyPr wrap="square">
            <a:spAutoFit/>
          </a:bodyPr>
          <a:lstStyle/>
          <a:p>
            <a:pPr marL="82550" indent="-82550" fontAlgn="base">
              <a:lnSpc>
                <a:spcPct val="104000"/>
              </a:lnSpc>
              <a:spcAft>
                <a:spcPts val="20"/>
              </a:spcAft>
              <a:buClr>
                <a:srgbClr val="000000"/>
              </a:buClr>
              <a:buSzPts val="1000"/>
              <a:buFont typeface="Symbol" panose="05050102010706020507" pitchFamily="18" charset="2"/>
              <a:buChar char="-"/>
            </a:pPr>
            <a:r>
              <a:rPr lang="fr-FR" dirty="0">
                <a:solidFill>
                  <a:srgbClr val="000000"/>
                </a:solidFill>
                <a:uFill>
                  <a:solidFill>
                    <a:srgbClr val="000000"/>
                  </a:solidFill>
                </a:uFill>
                <a:latin typeface="Georgia" panose="02040502050405020303" pitchFamily="18" charset="0"/>
                <a:ea typeface="Arial" panose="020B0604020202020204" pitchFamily="34" charset="0"/>
                <a:cs typeface="Arial" panose="020B0604020202020204" pitchFamily="34" charset="0"/>
              </a:rPr>
              <a:t> </a:t>
            </a:r>
            <a:r>
              <a:rPr lang="fr-FR" sz="1400" b="1" dirty="0">
                <a:solidFill>
                  <a:srgbClr val="0000E5"/>
                </a:solidFill>
                <a:latin typeface="Georgia" panose="02040502050405020303" pitchFamily="18" charset="0"/>
              </a:rPr>
              <a:t>Cadre de concertation permanent composé: des autorités locales, les communes rurales, les Comités Villageois de Gestion (CVG), les Groupements d’Intérêts Economiques (GIE), les groupements des femmes, les sages et les services techniques du Ministère de l’Environnement et du Développement Durable (MEDD) au niveau déconcentré. </a:t>
            </a:r>
          </a:p>
        </p:txBody>
      </p:sp>
    </p:spTree>
    <p:extLst>
      <p:ext uri="{BB962C8B-B14F-4D97-AF65-F5344CB8AC3E}">
        <p14:creationId xmlns:p14="http://schemas.microsoft.com/office/powerpoint/2010/main" val="204978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291F912-D09E-420D-9171-F4C78B6D84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1287" y="54342"/>
            <a:ext cx="1599617" cy="988485"/>
          </a:xfrm>
          <a:prstGeom prst="rect">
            <a:avLst/>
          </a:prstGeom>
        </p:spPr>
      </p:pic>
      <p:pic>
        <p:nvPicPr>
          <p:cNvPr id="18" name="Image 17" descr="Logo OGuiPar">
            <a:extLst>
              <a:ext uri="{FF2B5EF4-FFF2-40B4-BE49-F238E27FC236}">
                <a16:creationId xmlns:a16="http://schemas.microsoft.com/office/drawing/2014/main" id="{BAB5FDB1-3FF6-4F26-8766-B696BB2989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009" y="117183"/>
            <a:ext cx="1351656" cy="925644"/>
          </a:xfrm>
          <a:prstGeom prst="rect">
            <a:avLst/>
          </a:prstGeom>
          <a:noFill/>
          <a:ln>
            <a:noFill/>
          </a:ln>
          <a:effectLst/>
        </p:spPr>
      </p:pic>
      <p:sp>
        <p:nvSpPr>
          <p:cNvPr id="19" name="ZoneTexte 18">
            <a:extLst>
              <a:ext uri="{FF2B5EF4-FFF2-40B4-BE49-F238E27FC236}">
                <a16:creationId xmlns:a16="http://schemas.microsoft.com/office/drawing/2014/main" id="{7418B742-CB34-4AFA-A164-B1BA6EE42335}"/>
              </a:ext>
            </a:extLst>
          </p:cNvPr>
          <p:cNvSpPr txBox="1"/>
          <p:nvPr/>
        </p:nvSpPr>
        <p:spPr>
          <a:xfrm>
            <a:off x="10868490" y="1042411"/>
            <a:ext cx="1204174" cy="338554"/>
          </a:xfrm>
          <a:prstGeom prst="rect">
            <a:avLst/>
          </a:prstGeom>
          <a:noFill/>
        </p:spPr>
        <p:txBody>
          <a:bodyPr wrap="square" rtlCol="0">
            <a:spAutoFit/>
          </a:bodyPr>
          <a:lstStyle/>
          <a:p>
            <a:pPr algn="ctr"/>
            <a:r>
              <a:rPr lang="fr-FR" sz="1600" b="1" dirty="0"/>
              <a:t>OGPRF</a:t>
            </a:r>
          </a:p>
        </p:txBody>
      </p:sp>
      <p:sp>
        <p:nvSpPr>
          <p:cNvPr id="4" name="Rectangle 3">
            <a:extLst>
              <a:ext uri="{FF2B5EF4-FFF2-40B4-BE49-F238E27FC236}">
                <a16:creationId xmlns:a16="http://schemas.microsoft.com/office/drawing/2014/main" id="{DFDA6B5C-8860-40EA-AF7D-F6787FFD1143}"/>
              </a:ext>
            </a:extLst>
          </p:cNvPr>
          <p:cNvSpPr/>
          <p:nvPr/>
        </p:nvSpPr>
        <p:spPr>
          <a:xfrm>
            <a:off x="2980678" y="337540"/>
            <a:ext cx="6440556" cy="707886"/>
          </a:xfrm>
          <a:prstGeom prst="rect">
            <a:avLst/>
          </a:prstGeom>
        </p:spPr>
        <p:txBody>
          <a:bodyPr wrap="square">
            <a:spAutoFit/>
          </a:bodyPr>
          <a:lstStyle/>
          <a:p>
            <a:pPr algn="ctr"/>
            <a:r>
              <a:rPr lang="fr-FR" sz="2000" b="1" dirty="0">
                <a:latin typeface="Georgia" panose="02040502050405020303" pitchFamily="18" charset="0"/>
                <a:cs typeface="Times New Roman" panose="02020603050405020304" pitchFamily="18" charset="0"/>
              </a:rPr>
              <a:t>Notre approche : la gouvernance partagée et participative.</a:t>
            </a:r>
          </a:p>
        </p:txBody>
      </p:sp>
      <p:sp>
        <p:nvSpPr>
          <p:cNvPr id="13" name="Rectangle 12">
            <a:extLst>
              <a:ext uri="{FF2B5EF4-FFF2-40B4-BE49-F238E27FC236}">
                <a16:creationId xmlns:a16="http://schemas.microsoft.com/office/drawing/2014/main" id="{0C72A76F-8E02-4FF2-8993-0A4E02CAEB40}"/>
              </a:ext>
            </a:extLst>
          </p:cNvPr>
          <p:cNvSpPr/>
          <p:nvPr/>
        </p:nvSpPr>
        <p:spPr>
          <a:xfrm>
            <a:off x="0" y="1542486"/>
            <a:ext cx="5719223" cy="974049"/>
          </a:xfrm>
          <a:prstGeom prst="rect">
            <a:avLst/>
          </a:prstGeom>
        </p:spPr>
        <p:txBody>
          <a:bodyPr wrap="square">
            <a:spAutoFit/>
          </a:bodyPr>
          <a:lstStyle/>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uFill>
                  <a:solidFill>
                    <a:srgbClr val="000000"/>
                  </a:solidFill>
                </a:uFill>
                <a:latin typeface="Georgia" panose="02040502050405020303" pitchFamily="18" charset="0"/>
                <a:cs typeface="Arial" panose="020B0604020202020204" pitchFamily="34" charset="0"/>
              </a:rPr>
              <a:t>Suivi régulier des Paramètres Ecologique</a:t>
            </a:r>
          </a:p>
          <a:p>
            <a:pPr fontAlgn="base">
              <a:lnSpc>
                <a:spcPct val="104000"/>
              </a:lnSpc>
              <a:spcAft>
                <a:spcPts val="20"/>
              </a:spcAft>
              <a:buClr>
                <a:srgbClr val="000000"/>
              </a:buClr>
              <a:buSzPts val="1000"/>
            </a:pPr>
            <a:endParaRPr lang="fr-FR" sz="1400" b="1" dirty="0">
              <a:solidFill>
                <a:srgbClr val="0000E5"/>
              </a:solidFill>
              <a:uFill>
                <a:solidFill>
                  <a:srgbClr val="000000"/>
                </a:solidFill>
              </a:uFill>
              <a:latin typeface="Georgia" panose="02040502050405020303" pitchFamily="18" charset="0"/>
              <a:cs typeface="Arial" panose="020B0604020202020204" pitchFamily="34" charset="0"/>
            </a:endParaRPr>
          </a:p>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uFill>
                  <a:solidFill>
                    <a:srgbClr val="000000"/>
                  </a:solidFill>
                </a:uFill>
                <a:latin typeface="Georgia" panose="02040502050405020303" pitchFamily="18" charset="0"/>
                <a:cs typeface="Arial" panose="020B0604020202020204" pitchFamily="34" charset="0"/>
              </a:rPr>
              <a:t>renforcement des capacités institutionnelles et organisationnelles de l’Unité de Conservation</a:t>
            </a:r>
            <a:endParaRPr lang="fr-FR" sz="1600" dirty="0">
              <a:solidFill>
                <a:srgbClr val="000000"/>
              </a:solidFill>
              <a:uFill>
                <a:solidFill>
                  <a:srgbClr val="000000"/>
                </a:solidFill>
              </a:uFill>
              <a:latin typeface="Georgia" panose="02040502050405020303" pitchFamily="18" charset="0"/>
              <a:cs typeface="Arial" panose="020B0604020202020204" pitchFamily="34" charset="0"/>
            </a:endParaRPr>
          </a:p>
        </p:txBody>
      </p:sp>
      <p:pic>
        <p:nvPicPr>
          <p:cNvPr id="14" name="Image 13" descr="20201228_104445">
            <a:extLst>
              <a:ext uri="{FF2B5EF4-FFF2-40B4-BE49-F238E27FC236}">
                <a16:creationId xmlns:a16="http://schemas.microsoft.com/office/drawing/2014/main" id="{8918F1E0-F66D-45DF-A5F1-39439625A3F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9673" y="3870015"/>
            <a:ext cx="5043197" cy="2870802"/>
          </a:xfrm>
          <a:prstGeom prst="rect">
            <a:avLst/>
          </a:prstGeom>
          <a:noFill/>
          <a:ln>
            <a:noFill/>
          </a:ln>
        </p:spPr>
      </p:pic>
      <p:pic>
        <p:nvPicPr>
          <p:cNvPr id="21" name="Image 20" descr="20201230_140500">
            <a:extLst>
              <a:ext uri="{FF2B5EF4-FFF2-40B4-BE49-F238E27FC236}">
                <a16:creationId xmlns:a16="http://schemas.microsoft.com/office/drawing/2014/main" id="{60189025-7E64-45A2-A34B-C4B4BFEDE56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0511" y="1042411"/>
            <a:ext cx="4382580" cy="2092378"/>
          </a:xfrm>
          <a:prstGeom prst="rect">
            <a:avLst/>
          </a:prstGeom>
          <a:noFill/>
          <a:ln>
            <a:noFill/>
          </a:ln>
        </p:spPr>
      </p:pic>
      <p:sp>
        <p:nvSpPr>
          <p:cNvPr id="2" name="Rectangle 1">
            <a:extLst>
              <a:ext uri="{FF2B5EF4-FFF2-40B4-BE49-F238E27FC236}">
                <a16:creationId xmlns:a16="http://schemas.microsoft.com/office/drawing/2014/main" id="{A06F7FFF-7F3A-4AD8-A0D1-0D9B448FBF24}"/>
              </a:ext>
            </a:extLst>
          </p:cNvPr>
          <p:cNvSpPr/>
          <p:nvPr/>
        </p:nvSpPr>
        <p:spPr>
          <a:xfrm>
            <a:off x="3181124" y="5174534"/>
            <a:ext cx="3898549" cy="750014"/>
          </a:xfrm>
          <a:prstGeom prst="rect">
            <a:avLst/>
          </a:prstGeom>
        </p:spPr>
        <p:txBody>
          <a:bodyPr wrap="square">
            <a:spAutoFit/>
          </a:bodyPr>
          <a:lstStyle/>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uFill>
                  <a:solidFill>
                    <a:srgbClr val="000000"/>
                  </a:solidFill>
                </a:uFill>
                <a:latin typeface="Georgia" panose="02040502050405020303" pitchFamily="18" charset="0"/>
                <a:cs typeface="Arial" panose="020B0604020202020204" pitchFamily="34" charset="0"/>
              </a:rPr>
              <a:t>Gestion participative des Ressources Naturelles</a:t>
            </a:r>
          </a:p>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uFill>
                  <a:solidFill>
                    <a:srgbClr val="000000"/>
                  </a:solidFill>
                </a:uFill>
                <a:latin typeface="Georgia" panose="02040502050405020303" pitchFamily="18" charset="0"/>
                <a:cs typeface="Arial" panose="020B0604020202020204" pitchFamily="34" charset="0"/>
              </a:rPr>
              <a:t>Lutte contre les Feux de Brousse </a:t>
            </a:r>
            <a:endParaRPr lang="fr-FR" sz="1600" dirty="0">
              <a:solidFill>
                <a:srgbClr val="000000"/>
              </a:solidFill>
              <a:uFill>
                <a:solidFill>
                  <a:srgbClr val="000000"/>
                </a:solidFill>
              </a:uFill>
              <a:latin typeface="Georgia" panose="02040502050405020303" pitchFamily="18" charset="0"/>
              <a:ea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F56E1AC-64F6-4F64-AA7B-402D502E44B4}"/>
              </a:ext>
            </a:extLst>
          </p:cNvPr>
          <p:cNvSpPr/>
          <p:nvPr/>
        </p:nvSpPr>
        <p:spPr>
          <a:xfrm>
            <a:off x="3505271" y="3208379"/>
            <a:ext cx="7215738" cy="525978"/>
          </a:xfrm>
          <a:prstGeom prst="rect">
            <a:avLst/>
          </a:prstGeom>
        </p:spPr>
        <p:txBody>
          <a:bodyPr wrap="square">
            <a:spAutoFit/>
          </a:bodyPr>
          <a:lstStyle/>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uFill>
                  <a:solidFill>
                    <a:srgbClr val="000000"/>
                  </a:solidFill>
                </a:uFill>
                <a:latin typeface="Georgia" panose="02040502050405020303" pitchFamily="18" charset="0"/>
                <a:cs typeface="Arial" panose="020B0604020202020204" pitchFamily="34" charset="0"/>
              </a:rPr>
              <a:t>Structuration CVG, GIE et Groupement féminin </a:t>
            </a:r>
          </a:p>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uFill>
                  <a:solidFill>
                    <a:srgbClr val="000000"/>
                  </a:solidFill>
                </a:uFill>
                <a:latin typeface="Georgia" panose="02040502050405020303" pitchFamily="18" charset="0"/>
                <a:cs typeface="Arial" panose="020B0604020202020204" pitchFamily="34" charset="0"/>
              </a:rPr>
              <a:t>Développement d’un cadre de concertation permanent</a:t>
            </a:r>
          </a:p>
        </p:txBody>
      </p:sp>
      <p:pic>
        <p:nvPicPr>
          <p:cNvPr id="22" name="Image 21">
            <a:extLst>
              <a:ext uri="{FF2B5EF4-FFF2-40B4-BE49-F238E27FC236}">
                <a16:creationId xmlns:a16="http://schemas.microsoft.com/office/drawing/2014/main" id="{DDD0214D-829E-41DC-BEC0-D870E8F73E8C}"/>
              </a:ext>
            </a:extLst>
          </p:cNvPr>
          <p:cNvPicPr/>
          <p:nvPr/>
        </p:nvPicPr>
        <p:blipFill>
          <a:blip r:embed="rId6"/>
          <a:stretch>
            <a:fillRect/>
          </a:stretch>
        </p:blipFill>
        <p:spPr>
          <a:xfrm>
            <a:off x="81288" y="2642724"/>
            <a:ext cx="3099836" cy="4160935"/>
          </a:xfrm>
          <a:prstGeom prst="rect">
            <a:avLst/>
          </a:prstGeom>
        </p:spPr>
      </p:pic>
    </p:spTree>
    <p:extLst>
      <p:ext uri="{BB962C8B-B14F-4D97-AF65-F5344CB8AC3E}">
        <p14:creationId xmlns:p14="http://schemas.microsoft.com/office/powerpoint/2010/main" val="3733134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291F912-D09E-420D-9171-F4C78B6D84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1287" y="54342"/>
            <a:ext cx="1599617" cy="988485"/>
          </a:xfrm>
          <a:prstGeom prst="rect">
            <a:avLst/>
          </a:prstGeom>
        </p:spPr>
      </p:pic>
      <p:pic>
        <p:nvPicPr>
          <p:cNvPr id="18" name="Image 17" descr="Logo OGuiPar">
            <a:extLst>
              <a:ext uri="{FF2B5EF4-FFF2-40B4-BE49-F238E27FC236}">
                <a16:creationId xmlns:a16="http://schemas.microsoft.com/office/drawing/2014/main" id="{BAB5FDB1-3FF6-4F26-8766-B696BB2989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009" y="117183"/>
            <a:ext cx="1351656" cy="925644"/>
          </a:xfrm>
          <a:prstGeom prst="rect">
            <a:avLst/>
          </a:prstGeom>
          <a:noFill/>
          <a:ln>
            <a:noFill/>
          </a:ln>
          <a:effectLst/>
        </p:spPr>
      </p:pic>
      <p:sp>
        <p:nvSpPr>
          <p:cNvPr id="19" name="ZoneTexte 18">
            <a:extLst>
              <a:ext uri="{FF2B5EF4-FFF2-40B4-BE49-F238E27FC236}">
                <a16:creationId xmlns:a16="http://schemas.microsoft.com/office/drawing/2014/main" id="{7418B742-CB34-4AFA-A164-B1BA6EE42335}"/>
              </a:ext>
            </a:extLst>
          </p:cNvPr>
          <p:cNvSpPr txBox="1"/>
          <p:nvPr/>
        </p:nvSpPr>
        <p:spPr>
          <a:xfrm>
            <a:off x="10868490" y="1042411"/>
            <a:ext cx="1204174" cy="338554"/>
          </a:xfrm>
          <a:prstGeom prst="rect">
            <a:avLst/>
          </a:prstGeom>
          <a:noFill/>
        </p:spPr>
        <p:txBody>
          <a:bodyPr wrap="square" rtlCol="0">
            <a:spAutoFit/>
          </a:bodyPr>
          <a:lstStyle/>
          <a:p>
            <a:pPr algn="ctr"/>
            <a:r>
              <a:rPr lang="fr-FR" sz="1600" b="1" dirty="0"/>
              <a:t>OGPRF</a:t>
            </a:r>
          </a:p>
        </p:txBody>
      </p:sp>
      <p:sp>
        <p:nvSpPr>
          <p:cNvPr id="13" name="Rectangle 12">
            <a:extLst>
              <a:ext uri="{FF2B5EF4-FFF2-40B4-BE49-F238E27FC236}">
                <a16:creationId xmlns:a16="http://schemas.microsoft.com/office/drawing/2014/main" id="{0C72A76F-8E02-4FF2-8993-0A4E02CAEB40}"/>
              </a:ext>
            </a:extLst>
          </p:cNvPr>
          <p:cNvSpPr/>
          <p:nvPr/>
        </p:nvSpPr>
        <p:spPr>
          <a:xfrm>
            <a:off x="81287" y="1042411"/>
            <a:ext cx="6125549" cy="1422121"/>
          </a:xfrm>
          <a:prstGeom prst="rect">
            <a:avLst/>
          </a:prstGeom>
        </p:spPr>
        <p:txBody>
          <a:bodyPr wrap="square">
            <a:spAutoFit/>
          </a:bodyPr>
          <a:lstStyle/>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ea typeface="Arial" panose="020B0604020202020204" pitchFamily="34" charset="0"/>
              </a:rPr>
              <a:t>Définition de la problématique</a:t>
            </a:r>
          </a:p>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ea typeface="Arial" panose="020B0604020202020204" pitchFamily="34" charset="0"/>
              </a:rPr>
              <a:t>Identification des buts et des objectifs (fonction écologique souhaitée)</a:t>
            </a:r>
          </a:p>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ea typeface="Arial" panose="020B0604020202020204" pitchFamily="34" charset="0"/>
              </a:rPr>
              <a:t>Identification des paramètres de suivi</a:t>
            </a:r>
          </a:p>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ea typeface="Arial" panose="020B0604020202020204" pitchFamily="34" charset="0"/>
              </a:rPr>
              <a:t>Elaboration des plans, stratégies et devis</a:t>
            </a:r>
          </a:p>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ea typeface="Arial" panose="020B0604020202020204" pitchFamily="34" charset="0"/>
              </a:rPr>
              <a:t>Réalisation des activités de suivi écologique renforcé.</a:t>
            </a:r>
          </a:p>
        </p:txBody>
      </p:sp>
      <p:pic>
        <p:nvPicPr>
          <p:cNvPr id="12" name="Image 11">
            <a:extLst>
              <a:ext uri="{FF2B5EF4-FFF2-40B4-BE49-F238E27FC236}">
                <a16:creationId xmlns:a16="http://schemas.microsoft.com/office/drawing/2014/main" id="{63815847-21A7-4247-8F47-BDE7155374E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04490" y="724561"/>
            <a:ext cx="4532773" cy="2468904"/>
          </a:xfrm>
          <a:prstGeom prst="rect">
            <a:avLst/>
          </a:prstGeom>
          <a:noFill/>
          <a:ln>
            <a:noFill/>
          </a:ln>
        </p:spPr>
      </p:pic>
      <p:pic>
        <p:nvPicPr>
          <p:cNvPr id="22" name="Image 21">
            <a:extLst>
              <a:ext uri="{FF2B5EF4-FFF2-40B4-BE49-F238E27FC236}">
                <a16:creationId xmlns:a16="http://schemas.microsoft.com/office/drawing/2014/main" id="{5838C1D6-6C74-496D-9CBE-45AA17B3D53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677891" y="3909295"/>
            <a:ext cx="5231257" cy="2879429"/>
          </a:xfrm>
          <a:prstGeom prst="rect">
            <a:avLst/>
          </a:prstGeom>
          <a:noFill/>
          <a:ln>
            <a:noFill/>
          </a:ln>
        </p:spPr>
      </p:pic>
      <p:pic>
        <p:nvPicPr>
          <p:cNvPr id="23" name="Image 22">
            <a:extLst>
              <a:ext uri="{FF2B5EF4-FFF2-40B4-BE49-F238E27FC236}">
                <a16:creationId xmlns:a16="http://schemas.microsoft.com/office/drawing/2014/main" id="{37CFFE5D-28C1-4FDE-BFB3-54DD299787C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90945" y="2959601"/>
            <a:ext cx="5160015" cy="2568363"/>
          </a:xfrm>
          <a:prstGeom prst="rect">
            <a:avLst/>
          </a:prstGeom>
          <a:noFill/>
          <a:ln>
            <a:noFill/>
          </a:ln>
        </p:spPr>
      </p:pic>
      <p:sp>
        <p:nvSpPr>
          <p:cNvPr id="14" name="Rectangle 13">
            <a:extLst>
              <a:ext uri="{FF2B5EF4-FFF2-40B4-BE49-F238E27FC236}">
                <a16:creationId xmlns:a16="http://schemas.microsoft.com/office/drawing/2014/main" id="{C06E8F53-4009-4754-AA95-3BDA4D6BF034}"/>
              </a:ext>
            </a:extLst>
          </p:cNvPr>
          <p:cNvSpPr/>
          <p:nvPr/>
        </p:nvSpPr>
        <p:spPr>
          <a:xfrm>
            <a:off x="2980678" y="337540"/>
            <a:ext cx="6440556" cy="400110"/>
          </a:xfrm>
          <a:prstGeom prst="rect">
            <a:avLst/>
          </a:prstGeom>
        </p:spPr>
        <p:txBody>
          <a:bodyPr wrap="square">
            <a:spAutoFit/>
          </a:bodyPr>
          <a:lstStyle/>
          <a:p>
            <a:pPr algn="ctr"/>
            <a:r>
              <a:rPr lang="fr-FR" sz="2000" b="1" dirty="0">
                <a:latin typeface="Georgia" panose="02040502050405020303" pitchFamily="18" charset="0"/>
                <a:cs typeface="Times New Roman" panose="02020603050405020304" pitchFamily="18" charset="0"/>
              </a:rPr>
              <a:t>Notre approche : le suivi Ecologique.</a:t>
            </a:r>
          </a:p>
        </p:txBody>
      </p:sp>
      <p:sp>
        <p:nvSpPr>
          <p:cNvPr id="2" name="Rectangle 1">
            <a:extLst>
              <a:ext uri="{FF2B5EF4-FFF2-40B4-BE49-F238E27FC236}">
                <a16:creationId xmlns:a16="http://schemas.microsoft.com/office/drawing/2014/main" id="{695D9673-BA95-446F-ADBD-120F2B5AFF2C}"/>
              </a:ext>
            </a:extLst>
          </p:cNvPr>
          <p:cNvSpPr/>
          <p:nvPr/>
        </p:nvSpPr>
        <p:spPr>
          <a:xfrm>
            <a:off x="5450960" y="3191936"/>
            <a:ext cx="6624443" cy="688137"/>
          </a:xfrm>
          <a:prstGeom prst="rect">
            <a:avLst/>
          </a:prstGeom>
        </p:spPr>
        <p:txBody>
          <a:bodyPr wrap="square">
            <a:spAutoFit/>
          </a:bodyPr>
          <a:lstStyle/>
          <a:p>
            <a:pPr fontAlgn="base">
              <a:lnSpc>
                <a:spcPct val="104000"/>
              </a:lnSpc>
              <a:spcAft>
                <a:spcPts val="20"/>
              </a:spcAft>
              <a:buClr>
                <a:srgbClr val="000000"/>
              </a:buClr>
              <a:buSzPts val="1000"/>
            </a:pPr>
            <a:r>
              <a:rPr lang="fr-FR" sz="1400" b="1" dirty="0">
                <a:solidFill>
                  <a:srgbClr val="000000"/>
                </a:solidFill>
                <a:uFill>
                  <a:solidFill>
                    <a:srgbClr val="000000"/>
                  </a:solidFill>
                </a:uFill>
                <a:latin typeface="Georgia" panose="02040502050405020303" pitchFamily="18" charset="0"/>
                <a:cs typeface="Arial" panose="020B0604020202020204" pitchFamily="34" charset="0"/>
              </a:rPr>
              <a:t>Exemples: </a:t>
            </a:r>
          </a:p>
          <a:p>
            <a:pPr marL="285750" indent="-285750" fontAlgn="base">
              <a:lnSpc>
                <a:spcPct val="104000"/>
              </a:lnSpc>
              <a:spcAft>
                <a:spcPts val="20"/>
              </a:spcAft>
              <a:buClr>
                <a:srgbClr val="000000"/>
              </a:buClr>
              <a:buSzPts val="1000"/>
              <a:buFont typeface="Wingdings" panose="05000000000000000000" pitchFamily="2" charset="2"/>
              <a:buChar char="§"/>
            </a:pPr>
            <a:r>
              <a:rPr lang="fr-FR" sz="1200" b="1" i="1" dirty="0">
                <a:solidFill>
                  <a:srgbClr val="0000E5"/>
                </a:solidFill>
                <a:latin typeface="Georgia" panose="02040502050405020303" pitchFamily="18" charset="0"/>
              </a:rPr>
              <a:t>Plantation et reboisement sur 20Ha de 2.000 plants de </a:t>
            </a:r>
            <a:r>
              <a:rPr lang="fr-FR" sz="1200" b="1" i="1" dirty="0" err="1">
                <a:solidFill>
                  <a:srgbClr val="0000E5"/>
                </a:solidFill>
                <a:latin typeface="Georgia" panose="02040502050405020303" pitchFamily="18" charset="0"/>
              </a:rPr>
              <a:t>Détarium</a:t>
            </a:r>
            <a:r>
              <a:rPr lang="fr-FR" sz="1200" b="1" i="1" dirty="0">
                <a:solidFill>
                  <a:srgbClr val="0000E5"/>
                </a:solidFill>
                <a:latin typeface="Georgia" panose="02040502050405020303" pitchFamily="18" charset="0"/>
              </a:rPr>
              <a:t> </a:t>
            </a:r>
            <a:r>
              <a:rPr lang="fr-FR" sz="1200" b="1" i="1" dirty="0" err="1">
                <a:solidFill>
                  <a:srgbClr val="0000E5"/>
                </a:solidFill>
                <a:latin typeface="Georgia" panose="02040502050405020303" pitchFamily="18" charset="0"/>
              </a:rPr>
              <a:t>guinéensis</a:t>
            </a:r>
            <a:r>
              <a:rPr lang="fr-FR" sz="1200" b="1" i="1" dirty="0">
                <a:solidFill>
                  <a:srgbClr val="0000E5"/>
                </a:solidFill>
                <a:latin typeface="Georgia" panose="02040502050405020303" pitchFamily="18" charset="0"/>
              </a:rPr>
              <a:t>;</a:t>
            </a:r>
          </a:p>
          <a:p>
            <a:pPr marL="285750" indent="-285750" fontAlgn="base">
              <a:lnSpc>
                <a:spcPct val="104000"/>
              </a:lnSpc>
              <a:spcAft>
                <a:spcPts val="20"/>
              </a:spcAft>
              <a:buClr>
                <a:srgbClr val="000000"/>
              </a:buClr>
              <a:buSzPts val="1000"/>
              <a:buFont typeface="Wingdings" panose="05000000000000000000" pitchFamily="2" charset="2"/>
              <a:buChar char="§"/>
            </a:pPr>
            <a:r>
              <a:rPr lang="fr-FR" sz="1200" b="1" i="1" dirty="0">
                <a:solidFill>
                  <a:srgbClr val="0000E5"/>
                </a:solidFill>
                <a:latin typeface="Georgia" panose="02040502050405020303" pitchFamily="18" charset="0"/>
              </a:rPr>
              <a:t> Des travaux techniques avec les ONG au niveau locale/Collectivités.</a:t>
            </a:r>
          </a:p>
        </p:txBody>
      </p:sp>
    </p:spTree>
    <p:extLst>
      <p:ext uri="{BB962C8B-B14F-4D97-AF65-F5344CB8AC3E}">
        <p14:creationId xmlns:p14="http://schemas.microsoft.com/office/powerpoint/2010/main" val="341238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291F912-D09E-420D-9171-F4C78B6D84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1287" y="54342"/>
            <a:ext cx="1599617" cy="988485"/>
          </a:xfrm>
          <a:prstGeom prst="rect">
            <a:avLst/>
          </a:prstGeom>
        </p:spPr>
      </p:pic>
      <p:pic>
        <p:nvPicPr>
          <p:cNvPr id="18" name="Image 17" descr="Logo OGuiPar">
            <a:extLst>
              <a:ext uri="{FF2B5EF4-FFF2-40B4-BE49-F238E27FC236}">
                <a16:creationId xmlns:a16="http://schemas.microsoft.com/office/drawing/2014/main" id="{BAB5FDB1-3FF6-4F26-8766-B696BB2989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009" y="117183"/>
            <a:ext cx="1351656" cy="925644"/>
          </a:xfrm>
          <a:prstGeom prst="rect">
            <a:avLst/>
          </a:prstGeom>
          <a:noFill/>
          <a:ln>
            <a:noFill/>
          </a:ln>
          <a:effectLst/>
        </p:spPr>
      </p:pic>
      <p:sp>
        <p:nvSpPr>
          <p:cNvPr id="19" name="ZoneTexte 18">
            <a:extLst>
              <a:ext uri="{FF2B5EF4-FFF2-40B4-BE49-F238E27FC236}">
                <a16:creationId xmlns:a16="http://schemas.microsoft.com/office/drawing/2014/main" id="{7418B742-CB34-4AFA-A164-B1BA6EE42335}"/>
              </a:ext>
            </a:extLst>
          </p:cNvPr>
          <p:cNvSpPr txBox="1"/>
          <p:nvPr/>
        </p:nvSpPr>
        <p:spPr>
          <a:xfrm>
            <a:off x="10868490" y="1042411"/>
            <a:ext cx="1204174" cy="338554"/>
          </a:xfrm>
          <a:prstGeom prst="rect">
            <a:avLst/>
          </a:prstGeom>
          <a:noFill/>
        </p:spPr>
        <p:txBody>
          <a:bodyPr wrap="square" rtlCol="0">
            <a:spAutoFit/>
          </a:bodyPr>
          <a:lstStyle/>
          <a:p>
            <a:pPr algn="ctr"/>
            <a:r>
              <a:rPr lang="fr-FR" sz="1600" b="1" dirty="0"/>
              <a:t>OGPRF</a:t>
            </a:r>
          </a:p>
        </p:txBody>
      </p:sp>
      <p:sp>
        <p:nvSpPr>
          <p:cNvPr id="13" name="Rectangle 12">
            <a:extLst>
              <a:ext uri="{FF2B5EF4-FFF2-40B4-BE49-F238E27FC236}">
                <a16:creationId xmlns:a16="http://schemas.microsoft.com/office/drawing/2014/main" id="{0C72A76F-8E02-4FF2-8993-0A4E02CAEB40}"/>
              </a:ext>
            </a:extLst>
          </p:cNvPr>
          <p:cNvSpPr/>
          <p:nvPr/>
        </p:nvSpPr>
        <p:spPr>
          <a:xfrm>
            <a:off x="183425" y="1862222"/>
            <a:ext cx="3377194" cy="525978"/>
          </a:xfrm>
          <a:prstGeom prst="rect">
            <a:avLst/>
          </a:prstGeom>
        </p:spPr>
        <p:txBody>
          <a:bodyPr wrap="square">
            <a:spAutoFit/>
          </a:bodyPr>
          <a:lstStyle/>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Création et Animation de Clubs Ecologiques.</a:t>
            </a:r>
          </a:p>
        </p:txBody>
      </p:sp>
      <p:pic>
        <p:nvPicPr>
          <p:cNvPr id="14" name="Image 13">
            <a:extLst>
              <a:ext uri="{FF2B5EF4-FFF2-40B4-BE49-F238E27FC236}">
                <a16:creationId xmlns:a16="http://schemas.microsoft.com/office/drawing/2014/main" id="{79B72CC9-5969-456A-B6AA-F96010F4B8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0727" y="1380964"/>
            <a:ext cx="4521937" cy="2264277"/>
          </a:xfrm>
          <a:prstGeom prst="rect">
            <a:avLst/>
          </a:prstGeom>
          <a:noFill/>
          <a:ln>
            <a:noFill/>
          </a:ln>
        </p:spPr>
      </p:pic>
      <p:pic>
        <p:nvPicPr>
          <p:cNvPr id="15" name="Image 14">
            <a:extLst>
              <a:ext uri="{FF2B5EF4-FFF2-40B4-BE49-F238E27FC236}">
                <a16:creationId xmlns:a16="http://schemas.microsoft.com/office/drawing/2014/main" id="{FE77EF19-7FD7-42E9-9EEC-6A89039FC0F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550727" y="4439359"/>
            <a:ext cx="4521937" cy="2223355"/>
          </a:xfrm>
          <a:prstGeom prst="rect">
            <a:avLst/>
          </a:prstGeom>
          <a:noFill/>
          <a:ln>
            <a:noFill/>
          </a:ln>
        </p:spPr>
      </p:pic>
      <p:pic>
        <p:nvPicPr>
          <p:cNvPr id="20" name="Image 19">
            <a:extLst>
              <a:ext uri="{FF2B5EF4-FFF2-40B4-BE49-F238E27FC236}">
                <a16:creationId xmlns:a16="http://schemas.microsoft.com/office/drawing/2014/main" id="{D036DDD1-248A-40F0-8759-BB6D4F954C6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4609" y="1383546"/>
            <a:ext cx="3089910" cy="2317115"/>
          </a:xfrm>
          <a:prstGeom prst="rect">
            <a:avLst/>
          </a:prstGeom>
          <a:noFill/>
          <a:ln>
            <a:noFill/>
          </a:ln>
        </p:spPr>
      </p:pic>
      <p:pic>
        <p:nvPicPr>
          <p:cNvPr id="26" name="Image 25">
            <a:extLst>
              <a:ext uri="{FF2B5EF4-FFF2-40B4-BE49-F238E27FC236}">
                <a16:creationId xmlns:a16="http://schemas.microsoft.com/office/drawing/2014/main" id="{E6B7EE90-F939-468A-9B3E-9B5EA350A9A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99853" y="4345599"/>
            <a:ext cx="4704211" cy="2317115"/>
          </a:xfrm>
          <a:prstGeom prst="rect">
            <a:avLst/>
          </a:prstGeom>
          <a:noFill/>
          <a:ln>
            <a:noFill/>
          </a:ln>
        </p:spPr>
      </p:pic>
      <p:sp>
        <p:nvSpPr>
          <p:cNvPr id="2" name="Rectangle 1">
            <a:extLst>
              <a:ext uri="{FF2B5EF4-FFF2-40B4-BE49-F238E27FC236}">
                <a16:creationId xmlns:a16="http://schemas.microsoft.com/office/drawing/2014/main" id="{DCC081C6-27B0-40A0-ACC7-91593DE5CEFF}"/>
              </a:ext>
            </a:extLst>
          </p:cNvPr>
          <p:cNvSpPr/>
          <p:nvPr/>
        </p:nvSpPr>
        <p:spPr>
          <a:xfrm>
            <a:off x="7524752" y="3876325"/>
            <a:ext cx="4611973" cy="301942"/>
          </a:xfrm>
          <a:prstGeom prst="rect">
            <a:avLst/>
          </a:prstGeom>
        </p:spPr>
        <p:txBody>
          <a:bodyPr wrap="square">
            <a:spAutoFit/>
          </a:bodyPr>
          <a:lstStyle/>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Sensibilisation dans les écoles rurales.</a:t>
            </a:r>
          </a:p>
        </p:txBody>
      </p:sp>
      <p:sp>
        <p:nvSpPr>
          <p:cNvPr id="22" name="Rectangle 21">
            <a:extLst>
              <a:ext uri="{FF2B5EF4-FFF2-40B4-BE49-F238E27FC236}">
                <a16:creationId xmlns:a16="http://schemas.microsoft.com/office/drawing/2014/main" id="{23D66B0C-CE20-46C5-8B90-4CADFDFDE230}"/>
              </a:ext>
            </a:extLst>
          </p:cNvPr>
          <p:cNvSpPr/>
          <p:nvPr/>
        </p:nvSpPr>
        <p:spPr>
          <a:xfrm>
            <a:off x="2980678" y="74295"/>
            <a:ext cx="6440556" cy="1015663"/>
          </a:xfrm>
          <a:prstGeom prst="rect">
            <a:avLst/>
          </a:prstGeom>
        </p:spPr>
        <p:txBody>
          <a:bodyPr wrap="square">
            <a:spAutoFit/>
          </a:bodyPr>
          <a:lstStyle/>
          <a:p>
            <a:pPr algn="ctr"/>
            <a:r>
              <a:rPr lang="fr-FR" sz="2000" b="1" dirty="0">
                <a:latin typeface="Georgia" panose="02040502050405020303" pitchFamily="18" charset="0"/>
                <a:cs typeface="Times New Roman" panose="02020603050405020304" pitchFamily="18" charset="0"/>
              </a:rPr>
              <a:t>Notre approche : Sensibilisation, Education et partage d’expérience sur les bonnes pratiques endogènes sur la conservation.</a:t>
            </a:r>
          </a:p>
        </p:txBody>
      </p:sp>
      <p:sp>
        <p:nvSpPr>
          <p:cNvPr id="3" name="Rectangle 2">
            <a:extLst>
              <a:ext uri="{FF2B5EF4-FFF2-40B4-BE49-F238E27FC236}">
                <a16:creationId xmlns:a16="http://schemas.microsoft.com/office/drawing/2014/main" id="{3A2DDD55-EBDC-422E-9D7D-00FD40002677}"/>
              </a:ext>
            </a:extLst>
          </p:cNvPr>
          <p:cNvSpPr/>
          <p:nvPr/>
        </p:nvSpPr>
        <p:spPr>
          <a:xfrm>
            <a:off x="183426" y="3686500"/>
            <a:ext cx="4554830" cy="525978"/>
          </a:xfrm>
          <a:prstGeom prst="rect">
            <a:avLst/>
          </a:prstGeom>
        </p:spPr>
        <p:txBody>
          <a:bodyPr wrap="square">
            <a:spAutoFit/>
          </a:bodyPr>
          <a:lstStyle/>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Sensibilisation à travers les radios rurales et communautaires.</a:t>
            </a:r>
          </a:p>
        </p:txBody>
      </p:sp>
    </p:spTree>
    <p:extLst>
      <p:ext uri="{BB962C8B-B14F-4D97-AF65-F5344CB8AC3E}">
        <p14:creationId xmlns:p14="http://schemas.microsoft.com/office/powerpoint/2010/main" val="96781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291F912-D09E-420D-9171-F4C78B6D84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1287" y="54342"/>
            <a:ext cx="1599617" cy="988485"/>
          </a:xfrm>
          <a:prstGeom prst="rect">
            <a:avLst/>
          </a:prstGeom>
        </p:spPr>
      </p:pic>
      <p:pic>
        <p:nvPicPr>
          <p:cNvPr id="18" name="Image 17" descr="Logo OGuiPar">
            <a:extLst>
              <a:ext uri="{FF2B5EF4-FFF2-40B4-BE49-F238E27FC236}">
                <a16:creationId xmlns:a16="http://schemas.microsoft.com/office/drawing/2014/main" id="{BAB5FDB1-3FF6-4F26-8766-B696BB2989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009" y="117183"/>
            <a:ext cx="1351656" cy="925644"/>
          </a:xfrm>
          <a:prstGeom prst="rect">
            <a:avLst/>
          </a:prstGeom>
          <a:noFill/>
          <a:ln>
            <a:noFill/>
          </a:ln>
          <a:effectLst/>
        </p:spPr>
      </p:pic>
      <p:sp>
        <p:nvSpPr>
          <p:cNvPr id="19" name="ZoneTexte 18">
            <a:extLst>
              <a:ext uri="{FF2B5EF4-FFF2-40B4-BE49-F238E27FC236}">
                <a16:creationId xmlns:a16="http://schemas.microsoft.com/office/drawing/2014/main" id="{7418B742-CB34-4AFA-A164-B1BA6EE42335}"/>
              </a:ext>
            </a:extLst>
          </p:cNvPr>
          <p:cNvSpPr txBox="1"/>
          <p:nvPr/>
        </p:nvSpPr>
        <p:spPr>
          <a:xfrm>
            <a:off x="10868490" y="1042411"/>
            <a:ext cx="1204174" cy="338554"/>
          </a:xfrm>
          <a:prstGeom prst="rect">
            <a:avLst/>
          </a:prstGeom>
          <a:noFill/>
        </p:spPr>
        <p:txBody>
          <a:bodyPr wrap="square" rtlCol="0">
            <a:spAutoFit/>
          </a:bodyPr>
          <a:lstStyle/>
          <a:p>
            <a:pPr algn="ctr"/>
            <a:r>
              <a:rPr lang="fr-FR" sz="1600" b="1" dirty="0"/>
              <a:t>OGPRF</a:t>
            </a:r>
          </a:p>
        </p:txBody>
      </p:sp>
      <p:sp>
        <p:nvSpPr>
          <p:cNvPr id="13" name="Rectangle 12">
            <a:extLst>
              <a:ext uri="{FF2B5EF4-FFF2-40B4-BE49-F238E27FC236}">
                <a16:creationId xmlns:a16="http://schemas.microsoft.com/office/drawing/2014/main" id="{0C72A76F-8E02-4FF2-8993-0A4E02CAEB40}"/>
              </a:ext>
            </a:extLst>
          </p:cNvPr>
          <p:cNvSpPr/>
          <p:nvPr/>
        </p:nvSpPr>
        <p:spPr>
          <a:xfrm>
            <a:off x="81286" y="924256"/>
            <a:ext cx="5478113" cy="750014"/>
          </a:xfrm>
          <a:prstGeom prst="rect">
            <a:avLst/>
          </a:prstGeom>
        </p:spPr>
        <p:txBody>
          <a:bodyPr wrap="square">
            <a:spAutoFit/>
          </a:bodyPr>
          <a:lstStyle/>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Renforcement des capacités des Groupements d’Intérêts Economiques et groupements des femmes (Outil et Equipement).</a:t>
            </a:r>
          </a:p>
        </p:txBody>
      </p:sp>
      <p:pic>
        <p:nvPicPr>
          <p:cNvPr id="25" name="Image 24">
            <a:extLst>
              <a:ext uri="{FF2B5EF4-FFF2-40B4-BE49-F238E27FC236}">
                <a16:creationId xmlns:a16="http://schemas.microsoft.com/office/drawing/2014/main" id="{241DAA10-3292-4866-A0D3-00B4A1D60F5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18909" y="2306193"/>
            <a:ext cx="6253755" cy="2842704"/>
          </a:xfrm>
          <a:prstGeom prst="rect">
            <a:avLst/>
          </a:prstGeom>
          <a:noFill/>
          <a:ln>
            <a:noFill/>
          </a:ln>
        </p:spPr>
      </p:pic>
      <p:pic>
        <p:nvPicPr>
          <p:cNvPr id="28" name="Image 27">
            <a:extLst>
              <a:ext uri="{FF2B5EF4-FFF2-40B4-BE49-F238E27FC236}">
                <a16:creationId xmlns:a16="http://schemas.microsoft.com/office/drawing/2014/main" id="{16991511-14CE-4A19-97A0-958C909038B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6746" y="1674270"/>
            <a:ext cx="5478112" cy="4103075"/>
          </a:xfrm>
          <a:prstGeom prst="rect">
            <a:avLst/>
          </a:prstGeom>
          <a:noFill/>
          <a:ln>
            <a:noFill/>
          </a:ln>
        </p:spPr>
      </p:pic>
      <p:sp>
        <p:nvSpPr>
          <p:cNvPr id="14" name="Rectangle 13">
            <a:extLst>
              <a:ext uri="{FF2B5EF4-FFF2-40B4-BE49-F238E27FC236}">
                <a16:creationId xmlns:a16="http://schemas.microsoft.com/office/drawing/2014/main" id="{12D89F2D-0953-4AEB-BD3E-0E94292EDF9D}"/>
              </a:ext>
            </a:extLst>
          </p:cNvPr>
          <p:cNvSpPr/>
          <p:nvPr/>
        </p:nvSpPr>
        <p:spPr>
          <a:xfrm>
            <a:off x="2980678" y="74295"/>
            <a:ext cx="6440556" cy="707886"/>
          </a:xfrm>
          <a:prstGeom prst="rect">
            <a:avLst/>
          </a:prstGeom>
        </p:spPr>
        <p:txBody>
          <a:bodyPr wrap="square">
            <a:spAutoFit/>
          </a:bodyPr>
          <a:lstStyle/>
          <a:p>
            <a:pPr algn="ctr"/>
            <a:r>
              <a:rPr lang="fr-FR" sz="2000" b="1" dirty="0">
                <a:latin typeface="Georgia" panose="02040502050405020303" pitchFamily="18" charset="0"/>
                <a:cs typeface="Times New Roman" panose="02020603050405020304" pitchFamily="18" charset="0"/>
              </a:rPr>
              <a:t>Notre approche : des Activités Génératrices de Revenus Economiques</a:t>
            </a:r>
          </a:p>
        </p:txBody>
      </p:sp>
      <p:sp>
        <p:nvSpPr>
          <p:cNvPr id="2" name="Rectangle 1">
            <a:extLst>
              <a:ext uri="{FF2B5EF4-FFF2-40B4-BE49-F238E27FC236}">
                <a16:creationId xmlns:a16="http://schemas.microsoft.com/office/drawing/2014/main" id="{CECACE5E-4584-4178-833F-2DA42EA90A3E}"/>
              </a:ext>
            </a:extLst>
          </p:cNvPr>
          <p:cNvSpPr/>
          <p:nvPr/>
        </p:nvSpPr>
        <p:spPr>
          <a:xfrm>
            <a:off x="5976664" y="1319485"/>
            <a:ext cx="6096000" cy="525978"/>
          </a:xfrm>
          <a:prstGeom prst="rect">
            <a:avLst/>
          </a:prstGeom>
        </p:spPr>
        <p:txBody>
          <a:bodyPr>
            <a:spAutoFit/>
          </a:bodyPr>
          <a:lstStyle/>
          <a:p>
            <a:pPr marL="285750" indent="-285750"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Promotion, appuis et équipement dans 4 filières de Produits Forestiers Non Ligneux (PFNL).</a:t>
            </a:r>
          </a:p>
        </p:txBody>
      </p:sp>
      <p:sp>
        <p:nvSpPr>
          <p:cNvPr id="3" name="Rectangle 2">
            <a:extLst>
              <a:ext uri="{FF2B5EF4-FFF2-40B4-BE49-F238E27FC236}">
                <a16:creationId xmlns:a16="http://schemas.microsoft.com/office/drawing/2014/main" id="{F30404D3-339D-4CD5-BF94-37CA5E7A4BD8}"/>
              </a:ext>
            </a:extLst>
          </p:cNvPr>
          <p:cNvSpPr/>
          <p:nvPr/>
        </p:nvSpPr>
        <p:spPr>
          <a:xfrm>
            <a:off x="1680904" y="6212179"/>
            <a:ext cx="8640732" cy="525978"/>
          </a:xfrm>
          <a:prstGeom prst="rect">
            <a:avLst/>
          </a:prstGeom>
        </p:spPr>
        <p:txBody>
          <a:bodyPr wrap="square">
            <a:spAutoFit/>
          </a:bodyPr>
          <a:lstStyle/>
          <a:p>
            <a:pPr marL="285750" indent="-285750" algn="ctr" fontAlgn="base">
              <a:lnSpc>
                <a:spcPct val="104000"/>
              </a:lnSpc>
              <a:spcAft>
                <a:spcPts val="20"/>
              </a:spcAft>
              <a:buClr>
                <a:srgbClr val="000000"/>
              </a:buClr>
              <a:buSzPts val="1000"/>
              <a:buFont typeface="Wingdings" panose="05000000000000000000" pitchFamily="2" charset="2"/>
              <a:buChar char="q"/>
            </a:pPr>
            <a:r>
              <a:rPr lang="fr-FR" sz="1400" b="1" dirty="0">
                <a:solidFill>
                  <a:srgbClr val="0000E5"/>
                </a:solidFill>
                <a:latin typeface="Georgia" panose="02040502050405020303" pitchFamily="18" charset="0"/>
              </a:rPr>
              <a:t>Sessions d’échanges sur les pratiques endogènes et comment les adapter dans les filières de Karité, Miel, Maraichage et la pharmacopée.</a:t>
            </a:r>
          </a:p>
        </p:txBody>
      </p:sp>
    </p:spTree>
    <p:extLst>
      <p:ext uri="{BB962C8B-B14F-4D97-AF65-F5344CB8AC3E}">
        <p14:creationId xmlns:p14="http://schemas.microsoft.com/office/powerpoint/2010/main" val="42704351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950</Words>
  <Application>Microsoft Office PowerPoint</Application>
  <PresentationFormat>Grand écran</PresentationFormat>
  <Paragraphs>89</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Arial Narrow</vt:lpstr>
      <vt:lpstr>Calibri</vt:lpstr>
      <vt:lpstr>Calibri Light</vt:lpstr>
      <vt:lpstr>Georgia</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WCF5</dc:creator>
  <cp:lastModifiedBy>florence palla</cp:lastModifiedBy>
  <cp:revision>89</cp:revision>
  <dcterms:created xsi:type="dcterms:W3CDTF">2021-01-22T17:49:37Z</dcterms:created>
  <dcterms:modified xsi:type="dcterms:W3CDTF">2023-04-17T20:07:38Z</dcterms:modified>
</cp:coreProperties>
</file>